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309" r:id="rId4"/>
    <p:sldId id="310" r:id="rId5"/>
    <p:sldId id="308" r:id="rId6"/>
    <p:sldId id="282" r:id="rId7"/>
    <p:sldId id="283" r:id="rId8"/>
    <p:sldId id="303" r:id="rId9"/>
    <p:sldId id="302" r:id="rId10"/>
    <p:sldId id="301" r:id="rId11"/>
    <p:sldId id="284" r:id="rId12"/>
    <p:sldId id="288" r:id="rId13"/>
    <p:sldId id="289" r:id="rId14"/>
    <p:sldId id="285" r:id="rId15"/>
    <p:sldId id="286" r:id="rId16"/>
    <p:sldId id="287" r:id="rId17"/>
    <p:sldId id="290" r:id="rId18"/>
    <p:sldId id="305" r:id="rId19"/>
    <p:sldId id="291" r:id="rId20"/>
    <p:sldId id="292" r:id="rId21"/>
    <p:sldId id="296" r:id="rId22"/>
    <p:sldId id="311" r:id="rId23"/>
    <p:sldId id="293" r:id="rId24"/>
    <p:sldId id="294" r:id="rId25"/>
    <p:sldId id="299" r:id="rId26"/>
    <p:sldId id="300" r:id="rId27"/>
    <p:sldId id="306" r:id="rId28"/>
    <p:sldId id="307"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3794"/>
    <a:srgbClr val="AC3783"/>
    <a:srgbClr val="EEC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p:scale>
          <a:sx n="100" d="100"/>
          <a:sy n="100" d="100"/>
        </p:scale>
        <p:origin x="-72"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172786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264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3439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8972"/>
            <a:ext cx="10515600" cy="1325563"/>
          </a:xfrm>
        </p:spPr>
        <p:txBody>
          <a:bodyPr>
            <a:normAutofit/>
          </a:bodyPr>
          <a:lstStyle>
            <a:lvl1pPr>
              <a:defRPr sz="40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E809F-42D9-4B9A-B015-771C97666C71}" type="datetimeFigureOut">
              <a:rPr lang="en-GB" smtClean="0"/>
              <a:t>20/08/2015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7BB67-EFF8-4F41-9B6C-1AE9713CEDBD}" type="slidenum">
              <a:rPr lang="en-GB" smtClean="0"/>
              <a:t>‹#›</a:t>
            </a:fld>
            <a:endParaRPr lang="en-GB" dirty="0"/>
          </a:p>
        </p:txBody>
      </p:sp>
      <p:sp>
        <p:nvSpPr>
          <p:cNvPr id="7" name="Rectangle 6"/>
          <p:cNvSpPr/>
          <p:nvPr userDrawn="1"/>
        </p:nvSpPr>
        <p:spPr>
          <a:xfrm>
            <a:off x="0" y="0"/>
            <a:ext cx="12192000" cy="757881"/>
          </a:xfrm>
          <a:prstGeom prst="rect">
            <a:avLst/>
          </a:prstGeom>
          <a:solidFill>
            <a:srgbClr val="AE309C"/>
          </a:solidFill>
          <a:ln>
            <a:solidFill>
              <a:srgbClr val="AE3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9274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E809F-42D9-4B9A-B015-771C97666C71}" type="datetimeFigureOut">
              <a:rPr lang="en-GB" smtClean="0"/>
              <a:t>20/08/2015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83341" y="6356349"/>
            <a:ext cx="2743200" cy="365125"/>
          </a:xfrm>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475275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DE809F-42D9-4B9A-B015-771C97666C71}" type="datetimeFigureOut">
              <a:rPr lang="en-GB" smtClean="0"/>
              <a:t>20/08/2015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153057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DE809F-42D9-4B9A-B015-771C97666C71}" type="datetimeFigureOut">
              <a:rPr lang="en-GB" smtClean="0"/>
              <a:t>20/08/2015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207341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DE809F-42D9-4B9A-B015-771C97666C71}" type="datetimeFigureOut">
              <a:rPr lang="en-GB" smtClean="0"/>
              <a:t>20/08/2015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66119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E809F-42D9-4B9A-B015-771C97666C71}" type="datetimeFigureOut">
              <a:rPr lang="en-GB" smtClean="0"/>
              <a:t>20/08/2015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70532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E809F-42D9-4B9A-B015-771C97666C71}" type="datetimeFigureOut">
              <a:rPr lang="en-GB" smtClean="0"/>
              <a:t>20/08/2015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85784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E809F-42D9-4B9A-B015-771C97666C71}" type="datetimeFigureOut">
              <a:rPr lang="en-GB" smtClean="0"/>
              <a:t>20/08/2015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7BB67-EFF8-4F41-9B6C-1AE9713CEDBD}" type="slidenum">
              <a:rPr lang="en-GB" smtClean="0"/>
              <a:t>‹#›</a:t>
            </a:fld>
            <a:endParaRPr lang="en-GB"/>
          </a:p>
        </p:txBody>
      </p:sp>
    </p:spTree>
    <p:extLst>
      <p:ext uri="{BB962C8B-B14F-4D97-AF65-F5344CB8AC3E}">
        <p14:creationId xmlns:p14="http://schemas.microsoft.com/office/powerpoint/2010/main" val="114114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E809F-42D9-4B9A-B015-771C97666C71}" type="datetimeFigureOut">
              <a:rPr lang="en-GB" smtClean="0"/>
              <a:t>20/08/2015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7BB67-EFF8-4F41-9B6C-1AE9713CEDBD}" type="slidenum">
              <a:rPr lang="en-GB" smtClean="0"/>
              <a:t>‹#›</a:t>
            </a:fld>
            <a:endParaRPr lang="en-GB"/>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r="27609"/>
          <a:stretch/>
        </p:blipFill>
        <p:spPr>
          <a:xfrm>
            <a:off x="291531" y="6206291"/>
            <a:ext cx="2238727" cy="515184"/>
          </a:xfrm>
          <a:prstGeom prst="rect">
            <a:avLst/>
          </a:prstGeom>
        </p:spPr>
      </p:pic>
    </p:spTree>
    <p:extLst>
      <p:ext uri="{BB962C8B-B14F-4D97-AF65-F5344CB8AC3E}">
        <p14:creationId xmlns:p14="http://schemas.microsoft.com/office/powerpoint/2010/main" val="2137408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AF379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4.xml"/><Relationship Id="rId7"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maps/d/edit?mid=zQQ8RBKAC_aQ.kIjbY2wsmT1Y&amp;usp=shar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maps/d/edit?mid=zQQ8RBKAC_aQ.kIjbY2wsmT1Y&amp;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maps/d/edit?mid=zQQ8RBKAC_aQ.kIjbY2wsmT1Y&amp;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map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4626429" cy="903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386942" y="1"/>
            <a:ext cx="7805057" cy="6858000"/>
          </a:xfrm>
          <a:prstGeom prst="rect">
            <a:avLst/>
          </a:prstGeom>
          <a:solidFill>
            <a:srgbClr val="AE309C"/>
          </a:solidFill>
          <a:ln>
            <a:solidFill>
              <a:srgbClr val="AE3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239581" y="949198"/>
            <a:ext cx="4213370" cy="5696359"/>
          </a:xfrm>
        </p:spPr>
        <p:txBody>
          <a:bodyPr anchor="t">
            <a:normAutofit/>
          </a:bodyPr>
          <a:lstStyle/>
          <a:p>
            <a:r>
              <a:rPr lang="en-GB" sz="4400" dirty="0" smtClean="0"/>
              <a:t>Mapping local community assets online</a:t>
            </a:r>
            <a:endParaRPr lang="en-GB" sz="4400" dirty="0"/>
          </a:p>
        </p:txBody>
      </p:sp>
      <p:sp>
        <p:nvSpPr>
          <p:cNvPr id="7" name="Content Placeholder 6"/>
          <p:cNvSpPr>
            <a:spLocks noGrp="1"/>
          </p:cNvSpPr>
          <p:nvPr>
            <p:ph idx="1"/>
          </p:nvPr>
        </p:nvSpPr>
        <p:spPr>
          <a:xfrm>
            <a:off x="4767950" y="3942433"/>
            <a:ext cx="6847114" cy="2666320"/>
          </a:xfrm>
        </p:spPr>
        <p:txBody>
          <a:bodyPr>
            <a:normAutofit/>
          </a:bodyPr>
          <a:lstStyle/>
          <a:p>
            <a:pPr marL="0" indent="0">
              <a:lnSpc>
                <a:spcPct val="100000"/>
              </a:lnSpc>
              <a:spcAft>
                <a:spcPts val="600"/>
              </a:spcAft>
              <a:buNone/>
            </a:pPr>
            <a:r>
              <a:rPr lang="en-GB" sz="1800" dirty="0" smtClean="0">
                <a:solidFill>
                  <a:schemeClr val="bg1"/>
                </a:solidFill>
              </a:rPr>
              <a:t>Read this if you want to learn how to:</a:t>
            </a:r>
          </a:p>
          <a:p>
            <a:pPr marL="514350" indent="-514350">
              <a:lnSpc>
                <a:spcPct val="100000"/>
              </a:lnSpc>
              <a:spcAft>
                <a:spcPts val="600"/>
              </a:spcAft>
              <a:buFont typeface="+mj-lt"/>
              <a:buAutoNum type="arabicParenR"/>
            </a:pPr>
            <a:r>
              <a:rPr lang="en-GB" sz="1800" b="1" dirty="0" smtClean="0">
                <a:solidFill>
                  <a:schemeClr val="bg1"/>
                </a:solidFill>
              </a:rPr>
              <a:t>Create online maps of local community assets using Google Maps</a:t>
            </a:r>
          </a:p>
          <a:p>
            <a:pPr marL="514350" indent="-514350">
              <a:lnSpc>
                <a:spcPct val="100000"/>
              </a:lnSpc>
              <a:spcAft>
                <a:spcPts val="600"/>
              </a:spcAft>
              <a:buFont typeface="+mj-lt"/>
              <a:buAutoNum type="arabicParenR"/>
            </a:pPr>
            <a:r>
              <a:rPr lang="en-GB" sz="1800" b="1" dirty="0" smtClean="0">
                <a:solidFill>
                  <a:schemeClr val="bg1"/>
                </a:solidFill>
              </a:rPr>
              <a:t>Allow other people to add to and edit your maps</a:t>
            </a:r>
          </a:p>
          <a:p>
            <a:pPr marL="514350" indent="-514350">
              <a:lnSpc>
                <a:spcPct val="100000"/>
              </a:lnSpc>
              <a:spcAft>
                <a:spcPts val="600"/>
              </a:spcAft>
              <a:buFont typeface="+mj-lt"/>
              <a:buAutoNum type="arabicParenR"/>
            </a:pPr>
            <a:r>
              <a:rPr lang="en-GB" sz="1800" b="1" dirty="0" smtClean="0">
                <a:solidFill>
                  <a:schemeClr val="bg1"/>
                </a:solidFill>
              </a:rPr>
              <a:t>Share these maps online</a:t>
            </a:r>
            <a:endParaRPr lang="en-GB" sz="1800" b="1" dirty="0">
              <a:solidFill>
                <a:schemeClr val="bg1"/>
              </a:solidFill>
            </a:endParaRPr>
          </a:p>
          <a:p>
            <a:pPr marL="0" indent="0">
              <a:lnSpc>
                <a:spcPct val="100000"/>
              </a:lnSpc>
              <a:spcAft>
                <a:spcPts val="600"/>
              </a:spcAft>
              <a:buNone/>
            </a:pPr>
            <a:endParaRPr lang="en-GB" sz="1800" b="1" dirty="0" smtClean="0">
              <a:solidFill>
                <a:schemeClr val="bg1"/>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674" b="11386"/>
          <a:stretch/>
        </p:blipFill>
        <p:spPr bwMode="auto">
          <a:xfrm>
            <a:off x="5396024" y="567872"/>
            <a:ext cx="5786891" cy="265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6"/>
          <p:cNvSpPr txBox="1">
            <a:spLocks/>
          </p:cNvSpPr>
          <p:nvPr/>
        </p:nvSpPr>
        <p:spPr>
          <a:xfrm>
            <a:off x="5085450" y="6362699"/>
            <a:ext cx="6847114" cy="398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600"/>
              </a:spcAft>
              <a:buFont typeface="Arial" panose="020B0604020202020204" pitchFamily="34" charset="0"/>
              <a:buNone/>
            </a:pPr>
            <a:r>
              <a:rPr lang="en-GB" sz="1200" dirty="0" smtClean="0">
                <a:solidFill>
                  <a:schemeClr val="bg1"/>
                </a:solidFill>
              </a:rPr>
              <a:t>All map data © Google 2015</a:t>
            </a:r>
            <a:r>
              <a:rPr lang="en-GB" sz="1800" b="1" dirty="0" smtClean="0">
                <a:solidFill>
                  <a:schemeClr val="bg1"/>
                </a:solidFill>
              </a:rPr>
              <a:t> </a:t>
            </a:r>
          </a:p>
        </p:txBody>
      </p:sp>
    </p:spTree>
    <p:extLst>
      <p:ext uri="{BB962C8B-B14F-4D97-AF65-F5344CB8AC3E}">
        <p14:creationId xmlns:p14="http://schemas.microsoft.com/office/powerpoint/2010/main" val="3846306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map</a:t>
            </a:r>
            <a:endParaRPr lang="en-GB" sz="3600" dirty="0"/>
          </a:p>
        </p:txBody>
      </p:sp>
      <p:sp>
        <p:nvSpPr>
          <p:cNvPr id="6" name="Content Placeholder 6"/>
          <p:cNvSpPr txBox="1">
            <a:spLocks/>
          </p:cNvSpPr>
          <p:nvPr/>
        </p:nvSpPr>
        <p:spPr>
          <a:xfrm>
            <a:off x="793907" y="199099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Markers like those shown on the map to the right let people know the location of key places or landmarks within an area. </a:t>
            </a:r>
          </a:p>
          <a:p>
            <a:pPr marL="0" indent="0">
              <a:lnSpc>
                <a:spcPct val="100000"/>
              </a:lnSpc>
              <a:spcAft>
                <a:spcPts val="1200"/>
              </a:spcAft>
              <a:buNone/>
            </a:pPr>
            <a:r>
              <a:rPr lang="en-GB" sz="1800" dirty="0" smtClean="0"/>
              <a:t>You could add markers to the map to highlight a range of assets within a community, from community buildings to local businesses, sports clubs to tourist attractions.</a:t>
            </a:r>
          </a:p>
          <a:p>
            <a:pPr marL="0" indent="0">
              <a:lnSpc>
                <a:spcPct val="100000"/>
              </a:lnSpc>
              <a:spcAft>
                <a:spcPts val="1200"/>
              </a:spcAft>
              <a:buNone/>
            </a:pPr>
            <a:r>
              <a:rPr lang="en-GB" sz="1800" dirty="0" smtClean="0"/>
              <a:t>When users click on markers a balloon pops up with information about the feature that the marker is highlighting</a:t>
            </a:r>
            <a:r>
              <a:rPr lang="en-GB" sz="1800" dirty="0" smtClean="0"/>
              <a:t>. Keep on reading to find out how.</a:t>
            </a:r>
            <a:endParaRPr lang="en-GB"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179" y="2000250"/>
            <a:ext cx="3995664" cy="340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8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sp>
        <p:nvSpPr>
          <p:cNvPr id="6" name="Content Placeholder 6"/>
          <p:cNvSpPr txBox="1">
            <a:spLocks/>
          </p:cNvSpPr>
          <p:nvPr/>
        </p:nvSpPr>
        <p:spPr>
          <a:xfrm>
            <a:off x="793907" y="199099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There are two main methods of adding markers to your map:</a:t>
            </a:r>
          </a:p>
          <a:p>
            <a:pPr marL="457200" indent="-457200">
              <a:lnSpc>
                <a:spcPct val="100000"/>
              </a:lnSpc>
              <a:spcAft>
                <a:spcPts val="600"/>
              </a:spcAft>
              <a:buAutoNum type="arabicParenR"/>
            </a:pPr>
            <a:r>
              <a:rPr lang="en-GB" sz="1800" b="1" dirty="0" smtClean="0"/>
              <a:t>Manually clicking to add markers</a:t>
            </a:r>
          </a:p>
          <a:p>
            <a:pPr marL="0" indent="0">
              <a:lnSpc>
                <a:spcPct val="100000"/>
              </a:lnSpc>
              <a:spcBef>
                <a:spcPts val="0"/>
              </a:spcBef>
              <a:spcAft>
                <a:spcPts val="1200"/>
              </a:spcAft>
              <a:buNone/>
            </a:pPr>
            <a:r>
              <a:rPr lang="en-GB" sz="1800" b="1" dirty="0"/>
              <a:t>	</a:t>
            </a:r>
            <a:r>
              <a:rPr lang="en-GB" sz="1800" dirty="0"/>
              <a:t>You can place markers on the map one at a time 	using Google’s ‘Add marker’ tool.</a:t>
            </a:r>
          </a:p>
          <a:p>
            <a:pPr marL="457200" indent="-457200">
              <a:lnSpc>
                <a:spcPct val="100000"/>
              </a:lnSpc>
              <a:spcBef>
                <a:spcPts val="0"/>
              </a:spcBef>
              <a:spcAft>
                <a:spcPts val="600"/>
              </a:spcAft>
              <a:buFont typeface="+mj-lt"/>
              <a:buAutoNum type="arabicParenR" startAt="2"/>
            </a:pPr>
            <a:r>
              <a:rPr lang="en-GB" sz="1800" b="1" dirty="0" smtClean="0"/>
              <a:t>Importing data from a spreadsheet</a:t>
            </a:r>
            <a:endParaRPr lang="en-GB" sz="1800" b="1" dirty="0" smtClean="0">
              <a:solidFill>
                <a:srgbClr val="FF0000"/>
              </a:solidFill>
            </a:endParaRPr>
          </a:p>
          <a:p>
            <a:pPr marL="0" indent="0">
              <a:lnSpc>
                <a:spcPct val="100000"/>
              </a:lnSpc>
              <a:spcBef>
                <a:spcPts val="0"/>
              </a:spcBef>
              <a:spcAft>
                <a:spcPts val="1200"/>
              </a:spcAft>
              <a:buNone/>
            </a:pPr>
            <a:r>
              <a:rPr lang="en-GB" sz="1800" dirty="0"/>
              <a:t>	If you have a spreadsheet of local places / 	landmarks and their postcodes then you can 	import these into your map, e.g. names, 	addresses and telephone numbers of local 	community groups.</a:t>
            </a:r>
          </a:p>
          <a:p>
            <a:pPr marL="0" indent="0">
              <a:lnSpc>
                <a:spcPct val="100000"/>
              </a:lnSpc>
              <a:spcBef>
                <a:spcPts val="0"/>
              </a:spcBef>
              <a:spcAft>
                <a:spcPts val="1200"/>
              </a:spcAft>
              <a:buNone/>
            </a:pPr>
            <a:endParaRPr lang="en-GB"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179" y="2000250"/>
            <a:ext cx="3995664" cy="340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8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sp>
        <p:nvSpPr>
          <p:cNvPr id="6" name="Content Placeholder 6"/>
          <p:cNvSpPr txBox="1">
            <a:spLocks/>
          </p:cNvSpPr>
          <p:nvPr/>
        </p:nvSpPr>
        <p:spPr>
          <a:xfrm>
            <a:off x="793907" y="1676400"/>
            <a:ext cx="6192109" cy="4930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400" b="1" dirty="0" smtClean="0"/>
              <a:t>Manually clicking to add markers</a:t>
            </a:r>
          </a:p>
          <a:p>
            <a:pPr marL="342900" indent="-342900">
              <a:lnSpc>
                <a:spcPct val="100000"/>
              </a:lnSpc>
              <a:spcAft>
                <a:spcPts val="600"/>
              </a:spcAft>
              <a:buFont typeface="+mj-lt"/>
              <a:buAutoNum type="arabicPeriod"/>
            </a:pPr>
            <a:r>
              <a:rPr lang="en-GB" sz="1800" dirty="0" smtClean="0"/>
              <a:t>If you plan to include specific details about each point you are marking on your map, such as contact details or web addresses, then it can be helpful to set it up to ask you to fill out this information each time you add a new marker. To do this click the menu button     to the right of the layer name and then select ‘Open data table’. </a:t>
            </a:r>
          </a:p>
          <a:p>
            <a:pPr marL="354013" indent="0">
              <a:lnSpc>
                <a:spcPct val="100000"/>
              </a:lnSpc>
              <a:spcAft>
                <a:spcPts val="600"/>
              </a:spcAft>
              <a:buNone/>
            </a:pPr>
            <a:r>
              <a:rPr lang="en-GB" sz="1800" dirty="0" smtClean="0"/>
              <a:t>A blank data table should appear. Click the arrow symbol     on the ‘name’ column and select ‘Insert column after’. In the box that appears type in the name of the variable, e.g. ‘Telephone number’ or ‘Web address’, and choose what type of data it is (text, number, date/time or true/false*). Then press ‘Add’. Repeat to add more variables if necessary.</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1" t="12105" r="1579" b="38457"/>
          <a:stretch/>
        </p:blipFill>
        <p:spPr bwMode="auto">
          <a:xfrm>
            <a:off x="7303770" y="1934850"/>
            <a:ext cx="4549140" cy="189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7635240" y="3260556"/>
            <a:ext cx="880110"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769" y="4358136"/>
            <a:ext cx="4583429" cy="120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9284971" y="5042735"/>
            <a:ext cx="333374"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2131" t="6956" r="-3" b="6956"/>
          <a:stretch/>
        </p:blipFill>
        <p:spPr bwMode="auto">
          <a:xfrm>
            <a:off x="5990589" y="3382397"/>
            <a:ext cx="168275" cy="310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45387" t="62664" r="51496" b="26901"/>
          <a:stretch/>
        </p:blipFill>
        <p:spPr bwMode="auto">
          <a:xfrm>
            <a:off x="2030730" y="4728979"/>
            <a:ext cx="220980" cy="19519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Content Placeholder 6"/>
          <p:cNvSpPr txBox="1">
            <a:spLocks/>
          </p:cNvSpPr>
          <p:nvPr/>
        </p:nvSpPr>
        <p:spPr>
          <a:xfrm>
            <a:off x="7303768" y="5951220"/>
            <a:ext cx="4549141" cy="65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200" dirty="0" smtClean="0"/>
              <a:t>* For telephone numbers select ‘Text’ because selecting ‘Number’ cuts off the 0 at the start of phone numbers.</a:t>
            </a:r>
          </a:p>
        </p:txBody>
      </p:sp>
    </p:spTree>
    <p:extLst>
      <p:ext uri="{BB962C8B-B14F-4D97-AF65-F5344CB8AC3E}">
        <p14:creationId xmlns:p14="http://schemas.microsoft.com/office/powerpoint/2010/main" val="42102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500"/>
                                        <p:tgtEl>
                                          <p:spTgt spid="61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93907" y="1663700"/>
            <a:ext cx="6192109" cy="4407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400" b="1" dirty="0" smtClean="0"/>
              <a:t>Manually clicking to add markers</a:t>
            </a:r>
          </a:p>
          <a:p>
            <a:pPr marL="342900" indent="-342900">
              <a:lnSpc>
                <a:spcPct val="100000"/>
              </a:lnSpc>
              <a:spcAft>
                <a:spcPts val="600"/>
              </a:spcAft>
              <a:buFont typeface="+mj-lt"/>
              <a:buAutoNum type="arabicPeriod" startAt="2"/>
            </a:pPr>
            <a:r>
              <a:rPr lang="en-GB" sz="1800" dirty="0" smtClean="0"/>
              <a:t>Add a marker by selecting the ‘Add marker’ button and then clicking on the map where you want the marker to be.</a:t>
            </a:r>
          </a:p>
          <a:p>
            <a:pPr marL="342900" indent="-342900">
              <a:lnSpc>
                <a:spcPct val="100000"/>
              </a:lnSpc>
              <a:spcAft>
                <a:spcPts val="600"/>
              </a:spcAft>
              <a:buFont typeface="+mj-lt"/>
              <a:buAutoNum type="arabicPeriod" startAt="2"/>
            </a:pPr>
            <a:r>
              <a:rPr lang="en-GB" sz="1800" dirty="0" smtClean="0"/>
              <a:t>A box will appear asking you to fill out details for each of the column headings that you earlier added to the data table. Fill these out and untick any if you don’t want them to show up when someone clicks on the marker.</a:t>
            </a:r>
          </a:p>
          <a:p>
            <a:pPr marL="342900" indent="-342900">
              <a:lnSpc>
                <a:spcPct val="100000"/>
              </a:lnSpc>
              <a:spcAft>
                <a:spcPts val="600"/>
              </a:spcAft>
              <a:buFont typeface="+mj-lt"/>
              <a:buAutoNum type="arabicPeriod" startAt="2"/>
            </a:pPr>
            <a:r>
              <a:rPr lang="en-GB" sz="1800" dirty="0" smtClean="0"/>
              <a:t>Repeat steps 2 and 3 to add as many markers as you want to this layer. If you make a mistake you can use the undo and redo buttons          at the top of the page.</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76" t="11574" r="74299" b="83878"/>
          <a:stretch/>
        </p:blipFill>
        <p:spPr bwMode="auto">
          <a:xfrm>
            <a:off x="6543679" y="2297906"/>
            <a:ext cx="240507" cy="25413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754" y="1775573"/>
            <a:ext cx="4652653" cy="41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sp>
        <p:nvSpPr>
          <p:cNvPr id="7" name="Oval 6"/>
          <p:cNvSpPr/>
          <p:nvPr/>
        </p:nvSpPr>
        <p:spPr>
          <a:xfrm>
            <a:off x="8252460" y="2208996"/>
            <a:ext cx="440055"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7964171" y="3308946"/>
            <a:ext cx="3176904" cy="1663103"/>
          </a:xfrm>
          <a:prstGeom prst="roundRect">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421880" y="2167086"/>
            <a:ext cx="647700" cy="384954"/>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133" t="15405" r="38390" b="16716"/>
          <a:stretch/>
        </p:blipFill>
        <p:spPr bwMode="auto">
          <a:xfrm>
            <a:off x="4008226" y="5437230"/>
            <a:ext cx="568535" cy="26732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86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sp>
        <p:nvSpPr>
          <p:cNvPr id="6" name="Content Placeholder 6"/>
          <p:cNvSpPr txBox="1">
            <a:spLocks/>
          </p:cNvSpPr>
          <p:nvPr/>
        </p:nvSpPr>
        <p:spPr>
          <a:xfrm>
            <a:off x="793907" y="199099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400" b="1" dirty="0" smtClean="0"/>
              <a:t>Importing data from a spreadsheet</a:t>
            </a:r>
          </a:p>
          <a:p>
            <a:pPr marL="342900" indent="-342900">
              <a:lnSpc>
                <a:spcPct val="100000"/>
              </a:lnSpc>
              <a:spcAft>
                <a:spcPts val="600"/>
              </a:spcAft>
              <a:buFont typeface="+mj-lt"/>
              <a:buAutoNum type="arabicPeriod"/>
            </a:pPr>
            <a:r>
              <a:rPr lang="en-GB" sz="1800" dirty="0" smtClean="0"/>
              <a:t>If your selected layer is currently empty then it gives you the option to import data from a spreadsheet into your map using the button shown on the right.</a:t>
            </a:r>
          </a:p>
          <a:p>
            <a:pPr marL="342900" indent="-342900">
              <a:lnSpc>
                <a:spcPct val="100000"/>
              </a:lnSpc>
              <a:spcAft>
                <a:spcPts val="600"/>
              </a:spcAft>
              <a:buFont typeface="+mj-lt"/>
              <a:buAutoNum type="arabicPeriod"/>
            </a:pPr>
            <a:r>
              <a:rPr lang="en-GB" sz="1800" dirty="0" smtClean="0"/>
              <a:t>Select the file to upload. Make sure this spreadsheet has clear column headings and starts in the cell A1. Also make sure you have a column just for postcodes and another with whatever you want to name your markers.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3" t="5827" r="4634" b="17917"/>
          <a:stretch/>
        </p:blipFill>
        <p:spPr bwMode="auto">
          <a:xfrm>
            <a:off x="7698178" y="2034540"/>
            <a:ext cx="3583231" cy="140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89"/>
          <a:stretch/>
        </p:blipFill>
        <p:spPr bwMode="auto">
          <a:xfrm>
            <a:off x="7651655" y="3840480"/>
            <a:ext cx="4178396"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8024312" y="2369066"/>
            <a:ext cx="1161325" cy="345559"/>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4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93907" y="199099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400" b="1" dirty="0" smtClean="0"/>
              <a:t>Importing data from a spreadsheet</a:t>
            </a:r>
          </a:p>
          <a:p>
            <a:pPr marL="342900" indent="-342900">
              <a:lnSpc>
                <a:spcPct val="100000"/>
              </a:lnSpc>
              <a:spcAft>
                <a:spcPts val="600"/>
              </a:spcAft>
              <a:buFont typeface="+mj-lt"/>
              <a:buAutoNum type="arabicPeriod" startAt="3"/>
            </a:pPr>
            <a:r>
              <a:rPr lang="en-GB" sz="1800" dirty="0" smtClean="0"/>
              <a:t>You will then need to tell Google Maps which column in your spreadsheet contains the geographical location of your markers. Select the column containing postcodes and click ‘Continue’.</a:t>
            </a:r>
          </a:p>
          <a:p>
            <a:pPr marL="342900" indent="-342900">
              <a:lnSpc>
                <a:spcPct val="100000"/>
              </a:lnSpc>
              <a:spcAft>
                <a:spcPts val="600"/>
              </a:spcAft>
              <a:buFont typeface="+mj-lt"/>
              <a:buAutoNum type="arabicPeriod" startAt="3"/>
            </a:pPr>
            <a:r>
              <a:rPr lang="en-GB" sz="1800" dirty="0" smtClean="0"/>
              <a:t>It will then ask you to choose which column contains the names of your markers. Select the correct column and click ‘Finish’.</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27" y="2288177"/>
            <a:ext cx="4730956" cy="304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spTree>
    <p:extLst>
      <p:ext uri="{BB962C8B-B14F-4D97-AF65-F5344CB8AC3E}">
        <p14:creationId xmlns:p14="http://schemas.microsoft.com/office/powerpoint/2010/main" val="20636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93907" y="199099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2400" b="1" dirty="0" smtClean="0"/>
              <a:t>Importing data from a spreadsheet</a:t>
            </a:r>
          </a:p>
          <a:p>
            <a:pPr marL="342900" indent="-342900">
              <a:lnSpc>
                <a:spcPct val="100000"/>
              </a:lnSpc>
              <a:spcAft>
                <a:spcPts val="600"/>
              </a:spcAft>
              <a:buFont typeface="+mj-lt"/>
              <a:buAutoNum type="arabicPeriod" startAt="5"/>
            </a:pPr>
            <a:r>
              <a:rPr lang="en-GB" sz="1800" dirty="0" smtClean="0"/>
              <a:t>Your markers will appear on the map after taking  a few seconds to load. The layer will now be named after your spreadsheet – if you want to change the name of the layer click the menu button    to the right of the layer name and select ‘Rename this layer’.</a:t>
            </a:r>
          </a:p>
          <a:p>
            <a:pPr marL="342900" indent="-342900">
              <a:lnSpc>
                <a:spcPct val="100000"/>
              </a:lnSpc>
              <a:spcAft>
                <a:spcPts val="600"/>
              </a:spcAft>
              <a:buFont typeface="+mj-lt"/>
              <a:buAutoNum type="arabicPeriod" startAt="5"/>
            </a:pPr>
            <a:r>
              <a:rPr lang="en-GB" sz="1800" dirty="0" smtClean="0"/>
              <a:t>If any of the places in the spreadsheet you uploaded have the same postcode then these will overlap on your map. If this is the case then click and drag on one of the markers to move it slightly so that both markers are visible.</a:t>
            </a:r>
          </a:p>
        </p:txBody>
      </p:sp>
      <p:sp>
        <p:nvSpPr>
          <p:cNvPr id="7" name="Title 1"/>
          <p:cNvSpPr>
            <a:spLocks noGrp="1"/>
          </p:cNvSpPr>
          <p:nvPr>
            <p:ph type="title"/>
          </p:nvPr>
        </p:nvSpPr>
        <p:spPr>
          <a:xfrm>
            <a:off x="739034" y="785852"/>
            <a:ext cx="10709754" cy="825234"/>
          </a:xfrm>
        </p:spPr>
        <p:txBody>
          <a:bodyPr>
            <a:normAutofit/>
          </a:bodyPr>
          <a:lstStyle/>
          <a:p>
            <a:pPr algn="ctr"/>
            <a:r>
              <a:rPr lang="en-GB" sz="3600" dirty="0" smtClean="0"/>
              <a:t>Step 2: Adding markers to your </a:t>
            </a:r>
            <a:r>
              <a:rPr lang="en-GB" sz="3600" dirty="0"/>
              <a:t>map (cont.)</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12491" r="1353" b="1578"/>
          <a:stretch/>
        </p:blipFill>
        <p:spPr bwMode="auto">
          <a:xfrm>
            <a:off x="7297759" y="2183130"/>
            <a:ext cx="4635159" cy="334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693296" y="3226316"/>
            <a:ext cx="844914" cy="251409"/>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2131" t="6956" r="-3" b="6956"/>
          <a:stretch/>
        </p:blipFill>
        <p:spPr bwMode="auto">
          <a:xfrm>
            <a:off x="5441949" y="3414834"/>
            <a:ext cx="168275" cy="310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72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136" y="2037804"/>
            <a:ext cx="4834855" cy="37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3: Adding shapes to your map</a:t>
            </a:r>
            <a:endParaRPr lang="en-GB" sz="3600" dirty="0"/>
          </a:p>
        </p:txBody>
      </p:sp>
      <p:sp>
        <p:nvSpPr>
          <p:cNvPr id="6" name="Content Placeholder 6"/>
          <p:cNvSpPr txBox="1">
            <a:spLocks/>
          </p:cNvSpPr>
          <p:nvPr/>
        </p:nvSpPr>
        <p:spPr>
          <a:xfrm>
            <a:off x="793907" y="1959427"/>
            <a:ext cx="6192109" cy="4111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You can also add shapes to your </a:t>
            </a:r>
            <a:r>
              <a:rPr lang="en-GB" sz="1800" dirty="0" smtClean="0"/>
              <a:t>map. </a:t>
            </a:r>
            <a:r>
              <a:rPr lang="en-GB" sz="1800" dirty="0" smtClean="0"/>
              <a:t>These can be used to mark features on the map that cover larger areas, e.g. parks or different neighbourhoods. The process is quite similar to adding markers:</a:t>
            </a:r>
          </a:p>
          <a:p>
            <a:pPr marL="342900" indent="-342900">
              <a:lnSpc>
                <a:spcPct val="100000"/>
              </a:lnSpc>
              <a:spcAft>
                <a:spcPts val="600"/>
              </a:spcAft>
              <a:buFont typeface="+mj-lt"/>
              <a:buAutoNum type="arabicPeriod"/>
            </a:pPr>
            <a:r>
              <a:rPr lang="en-GB" sz="1800" dirty="0" smtClean="0"/>
              <a:t>It is best to keep all of your shapes in their own layer, so start by adding a new layer by clicking ‘Add layer’ in the box at the top-left of the window.</a:t>
            </a:r>
          </a:p>
          <a:p>
            <a:pPr marL="342900" indent="-342900">
              <a:lnSpc>
                <a:spcPct val="100000"/>
              </a:lnSpc>
              <a:spcAft>
                <a:spcPts val="600"/>
              </a:spcAft>
              <a:buFont typeface="+mj-lt"/>
              <a:buAutoNum type="arabicPeriod"/>
            </a:pPr>
            <a:r>
              <a:rPr lang="en-GB" sz="1800" dirty="0" smtClean="0"/>
              <a:t>Click the ‘Draw a line’ button      at the top of the page and on the drop-down menu select ‘Add line or shape’</a:t>
            </a:r>
          </a:p>
          <a:p>
            <a:pPr marL="342900" indent="-342900">
              <a:lnSpc>
                <a:spcPct val="100000"/>
              </a:lnSpc>
              <a:spcAft>
                <a:spcPts val="600"/>
              </a:spcAft>
              <a:buFont typeface="+mj-lt"/>
              <a:buAutoNum type="arabicPeriod"/>
            </a:pPr>
            <a:endParaRPr lang="en-GB" sz="1800" dirty="0" smtClean="0"/>
          </a:p>
        </p:txBody>
      </p:sp>
      <p:sp>
        <p:nvSpPr>
          <p:cNvPr id="7" name="Oval 6"/>
          <p:cNvSpPr/>
          <p:nvPr/>
        </p:nvSpPr>
        <p:spPr>
          <a:xfrm>
            <a:off x="7844587" y="2356207"/>
            <a:ext cx="285273" cy="228991"/>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6944" t="8333" r="8333" b="11110"/>
          <a:stretch/>
        </p:blipFill>
        <p:spPr bwMode="auto">
          <a:xfrm>
            <a:off x="4334828" y="4614862"/>
            <a:ext cx="290513" cy="27622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46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136" y="2037804"/>
            <a:ext cx="4834855" cy="37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3: Adding shapes to your </a:t>
            </a:r>
            <a:r>
              <a:rPr lang="en-GB" sz="3600" dirty="0"/>
              <a:t>map (cont.)</a:t>
            </a:r>
          </a:p>
        </p:txBody>
      </p:sp>
      <p:sp>
        <p:nvSpPr>
          <p:cNvPr id="6" name="Content Placeholder 6"/>
          <p:cNvSpPr txBox="1">
            <a:spLocks/>
          </p:cNvSpPr>
          <p:nvPr/>
        </p:nvSpPr>
        <p:spPr>
          <a:xfrm>
            <a:off x="793907" y="2895600"/>
            <a:ext cx="6192109" cy="3175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mj-lt"/>
              <a:buAutoNum type="arabicPeriod" startAt="3"/>
            </a:pPr>
            <a:r>
              <a:rPr lang="en-GB" sz="1800" dirty="0" smtClean="0"/>
              <a:t>Click on the map where you want to start the shape and then keep clicking to draw it. Complete it by clicking back on the first point of the shape.</a:t>
            </a:r>
          </a:p>
          <a:p>
            <a:pPr marL="342900" indent="-342900">
              <a:lnSpc>
                <a:spcPct val="100000"/>
              </a:lnSpc>
              <a:spcAft>
                <a:spcPts val="600"/>
              </a:spcAft>
              <a:buFont typeface="+mj-lt"/>
              <a:buAutoNum type="arabicPeriod" startAt="3"/>
            </a:pPr>
            <a:r>
              <a:rPr lang="en-GB" sz="1800" dirty="0" smtClean="0"/>
              <a:t>Complete the box asking for the details about the polygon and click ‘Save’.</a:t>
            </a:r>
          </a:p>
          <a:p>
            <a:pPr marL="342900" indent="-342900">
              <a:lnSpc>
                <a:spcPct val="100000"/>
              </a:lnSpc>
              <a:spcAft>
                <a:spcPts val="600"/>
              </a:spcAft>
              <a:buFont typeface="+mj-lt"/>
              <a:buAutoNum type="arabicPeriod" startAt="3"/>
            </a:pPr>
            <a:endParaRPr lang="en-GB" sz="1800" dirty="0" smtClean="0"/>
          </a:p>
        </p:txBody>
      </p:sp>
    </p:spTree>
    <p:extLst>
      <p:ext uri="{BB962C8B-B14F-4D97-AF65-F5344CB8AC3E}">
        <p14:creationId xmlns:p14="http://schemas.microsoft.com/office/powerpoint/2010/main" val="34326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93907" y="1959427"/>
            <a:ext cx="6192109" cy="4111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Google Maps allows you to customise your map with different coloured markers and shapes, and gives you the option to change the marker icons. </a:t>
            </a:r>
          </a:p>
          <a:p>
            <a:pPr marL="342900" indent="-342900">
              <a:lnSpc>
                <a:spcPct val="100000"/>
              </a:lnSpc>
              <a:spcAft>
                <a:spcPts val="600"/>
              </a:spcAft>
              <a:buFont typeface="+mj-lt"/>
              <a:buAutoNum type="arabicPeriod"/>
            </a:pPr>
            <a:r>
              <a:rPr lang="en-GB" sz="1800" dirty="0" smtClean="0"/>
              <a:t>To change the colour or icon of a marker just hover over it in the layer box and a little icon       appears to the right of the marker name. Click this and a new menu appears with a range of colours and icons to choose from. If you do this for shapes it allows you to change the fill transparency and border width as well.</a:t>
            </a:r>
          </a:p>
          <a:p>
            <a:pPr marL="0" indent="0">
              <a:lnSpc>
                <a:spcPct val="100000"/>
              </a:lnSpc>
              <a:spcAft>
                <a:spcPts val="600"/>
              </a:spcAft>
              <a:buNone/>
            </a:pPr>
            <a:endParaRPr lang="en-GB" sz="1800" dirty="0" smtClean="0"/>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65" t="35652" r="79578" b="61988"/>
          <a:stretch/>
        </p:blipFill>
        <p:spPr bwMode="auto">
          <a:xfrm>
            <a:off x="5379242" y="3338511"/>
            <a:ext cx="292894" cy="25479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10" t="14366" r="78356" b="40048"/>
          <a:stretch/>
        </p:blipFill>
        <p:spPr bwMode="auto">
          <a:xfrm>
            <a:off x="8097202" y="1959427"/>
            <a:ext cx="3275648" cy="410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a:t>
            </a:r>
            <a:r>
              <a:rPr lang="en-GB" sz="3600" dirty="0"/>
              <a:t>4</a:t>
            </a:r>
            <a:r>
              <a:rPr lang="en-GB" sz="3600" dirty="0" smtClean="0"/>
              <a:t>: Customising your map</a:t>
            </a:r>
            <a:endParaRPr lang="en-GB" sz="3600" dirty="0"/>
          </a:p>
        </p:txBody>
      </p:sp>
      <p:sp>
        <p:nvSpPr>
          <p:cNvPr id="7" name="Oval 6"/>
          <p:cNvSpPr/>
          <p:nvPr/>
        </p:nvSpPr>
        <p:spPr>
          <a:xfrm>
            <a:off x="10795159" y="3786397"/>
            <a:ext cx="463391" cy="37196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77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What’s in this presentation? </a:t>
            </a:r>
            <a:endParaRPr lang="en-GB" sz="3600" dirty="0"/>
          </a:p>
        </p:txBody>
      </p:sp>
      <p:sp>
        <p:nvSpPr>
          <p:cNvPr id="6" name="Content Placeholder 6"/>
          <p:cNvSpPr txBox="1">
            <a:spLocks/>
          </p:cNvSpPr>
          <p:nvPr/>
        </p:nvSpPr>
        <p:spPr>
          <a:xfrm>
            <a:off x="2122715" y="1931535"/>
            <a:ext cx="8360228" cy="3907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2400" b="1" dirty="0" smtClean="0">
                <a:hlinkClick r:id="rId2" action="ppaction://hlinksldjump"/>
              </a:rPr>
              <a:t>What can you achieve with online mapping?</a:t>
            </a:r>
            <a:r>
              <a:rPr lang="en-GB" sz="2400" b="1" dirty="0" smtClean="0"/>
              <a:t> Slide </a:t>
            </a:r>
            <a:r>
              <a:rPr lang="en-GB" sz="2400" b="1" dirty="0" smtClean="0"/>
              <a:t>3</a:t>
            </a:r>
            <a:endParaRPr lang="en-GB" sz="2400" b="1" dirty="0" smtClean="0"/>
          </a:p>
          <a:p>
            <a:pPr>
              <a:lnSpc>
                <a:spcPct val="100000"/>
              </a:lnSpc>
              <a:spcAft>
                <a:spcPts val="600"/>
              </a:spcAft>
            </a:pPr>
            <a:r>
              <a:rPr lang="en-GB" sz="2400" b="1" dirty="0" smtClean="0">
                <a:hlinkClick r:id="rId3" action="ppaction://hlinksldjump"/>
              </a:rPr>
              <a:t>What is a map made up of</a:t>
            </a:r>
            <a:r>
              <a:rPr lang="en-GB" sz="2400" b="1" dirty="0" smtClean="0">
                <a:hlinkClick r:id="rId3" action="ppaction://hlinksldjump"/>
              </a:rPr>
              <a:t>?</a:t>
            </a:r>
            <a:r>
              <a:rPr lang="en-GB" sz="2400" b="1" dirty="0" smtClean="0"/>
              <a:t> Slide 4</a:t>
            </a:r>
            <a:endParaRPr lang="en-GB" sz="2400" b="1" dirty="0" smtClean="0"/>
          </a:p>
          <a:p>
            <a:pPr>
              <a:lnSpc>
                <a:spcPct val="100000"/>
              </a:lnSpc>
              <a:spcAft>
                <a:spcPts val="600"/>
              </a:spcAft>
            </a:pPr>
            <a:r>
              <a:rPr lang="en-GB" sz="2400" b="1" dirty="0" smtClean="0">
                <a:hlinkClick r:id="rId4" action="ppaction://hlinksldjump"/>
              </a:rPr>
              <a:t>Step 1: Setting up your </a:t>
            </a:r>
            <a:r>
              <a:rPr lang="en-GB" sz="2400" b="1" dirty="0" smtClean="0">
                <a:hlinkClick r:id="rId4" action="ppaction://hlinksldjump"/>
              </a:rPr>
              <a:t>map</a:t>
            </a:r>
            <a:r>
              <a:rPr lang="en-GB" sz="2400" b="1" dirty="0" smtClean="0"/>
              <a:t> Slides 5-9</a:t>
            </a:r>
            <a:endParaRPr lang="en-GB" sz="2400" b="1" dirty="0" smtClean="0"/>
          </a:p>
          <a:p>
            <a:pPr>
              <a:lnSpc>
                <a:spcPct val="100000"/>
              </a:lnSpc>
              <a:spcAft>
                <a:spcPts val="600"/>
              </a:spcAft>
            </a:pPr>
            <a:r>
              <a:rPr lang="en-GB" sz="2400" b="1" dirty="0" smtClean="0">
                <a:hlinkClick r:id="rId5" action="ppaction://hlinksldjump"/>
              </a:rPr>
              <a:t>Step 2: Adding markers to your </a:t>
            </a:r>
            <a:r>
              <a:rPr lang="en-GB" sz="2400" b="1" dirty="0" smtClean="0">
                <a:hlinkClick r:id="rId5" action="ppaction://hlinksldjump"/>
              </a:rPr>
              <a:t>map</a:t>
            </a:r>
            <a:r>
              <a:rPr lang="en-GB" sz="2400" b="1" dirty="0" smtClean="0"/>
              <a:t> Slides 10-16</a:t>
            </a:r>
            <a:endParaRPr lang="en-GB" sz="2400" b="1" dirty="0" smtClean="0"/>
          </a:p>
          <a:p>
            <a:pPr>
              <a:lnSpc>
                <a:spcPct val="100000"/>
              </a:lnSpc>
              <a:spcAft>
                <a:spcPts val="600"/>
              </a:spcAft>
            </a:pPr>
            <a:r>
              <a:rPr lang="en-GB" sz="2400" b="1" dirty="0" smtClean="0">
                <a:hlinkClick r:id="rId6" action="ppaction://hlinksldjump"/>
              </a:rPr>
              <a:t>Step 3: Adding shapes to your </a:t>
            </a:r>
            <a:r>
              <a:rPr lang="en-GB" sz="2400" b="1" dirty="0" smtClean="0">
                <a:hlinkClick r:id="rId6" action="ppaction://hlinksldjump"/>
              </a:rPr>
              <a:t>map</a:t>
            </a:r>
            <a:r>
              <a:rPr lang="en-GB" sz="2400" b="1" dirty="0" smtClean="0"/>
              <a:t> Slides 17-18</a:t>
            </a:r>
            <a:endParaRPr lang="en-GB" sz="2400" b="1" dirty="0" smtClean="0"/>
          </a:p>
          <a:p>
            <a:pPr>
              <a:lnSpc>
                <a:spcPct val="100000"/>
              </a:lnSpc>
              <a:spcAft>
                <a:spcPts val="600"/>
              </a:spcAft>
            </a:pPr>
            <a:r>
              <a:rPr lang="en-GB" sz="2400" b="1" dirty="0" smtClean="0">
                <a:hlinkClick r:id="rId7" action="ppaction://hlinksldjump"/>
              </a:rPr>
              <a:t>Step 4: Customising your </a:t>
            </a:r>
            <a:r>
              <a:rPr lang="en-GB" sz="2400" b="1" dirty="0" smtClean="0">
                <a:hlinkClick r:id="rId7" action="ppaction://hlinksldjump"/>
              </a:rPr>
              <a:t>map</a:t>
            </a:r>
            <a:r>
              <a:rPr lang="en-GB" sz="2400" b="1" dirty="0" smtClean="0"/>
              <a:t> Slides 19-21</a:t>
            </a:r>
            <a:endParaRPr lang="en-GB" sz="2400" b="1" dirty="0" smtClean="0"/>
          </a:p>
          <a:p>
            <a:pPr>
              <a:lnSpc>
                <a:spcPct val="100000"/>
              </a:lnSpc>
              <a:spcAft>
                <a:spcPts val="600"/>
              </a:spcAft>
            </a:pPr>
            <a:r>
              <a:rPr lang="en-GB" sz="2400" b="1" dirty="0" smtClean="0">
                <a:hlinkClick r:id="rId8" action="ppaction://hlinksldjump"/>
              </a:rPr>
              <a:t>Step 5: Sharing your map with </a:t>
            </a:r>
            <a:r>
              <a:rPr lang="en-GB" sz="2400" b="1" dirty="0" smtClean="0">
                <a:hlinkClick r:id="rId8" action="ppaction://hlinksldjump"/>
              </a:rPr>
              <a:t>others</a:t>
            </a:r>
            <a:r>
              <a:rPr lang="en-GB" sz="2400" b="1" dirty="0" smtClean="0"/>
              <a:t> Slides 22-27</a:t>
            </a:r>
            <a:endParaRPr lang="en-GB" sz="2400" b="1" dirty="0"/>
          </a:p>
        </p:txBody>
      </p:sp>
    </p:spTree>
    <p:extLst>
      <p:ext uri="{BB962C8B-B14F-4D97-AF65-F5344CB8AC3E}">
        <p14:creationId xmlns:p14="http://schemas.microsoft.com/office/powerpoint/2010/main" val="229429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10" t="14366" r="78356" b="40048"/>
          <a:stretch/>
        </p:blipFill>
        <p:spPr bwMode="auto">
          <a:xfrm>
            <a:off x="8097202" y="1959427"/>
            <a:ext cx="3275648" cy="410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a:t>
            </a:r>
            <a:r>
              <a:rPr lang="en-GB" sz="3600" dirty="0"/>
              <a:t>4</a:t>
            </a:r>
            <a:r>
              <a:rPr lang="en-GB" sz="3600" dirty="0" smtClean="0"/>
              <a:t>: Customising your </a:t>
            </a:r>
            <a:r>
              <a:rPr lang="en-GB" sz="3600" dirty="0"/>
              <a:t>map (cont.)</a:t>
            </a:r>
          </a:p>
        </p:txBody>
      </p:sp>
      <p:sp>
        <p:nvSpPr>
          <p:cNvPr id="6" name="Content Placeholder 6"/>
          <p:cNvSpPr txBox="1">
            <a:spLocks/>
          </p:cNvSpPr>
          <p:nvPr/>
        </p:nvSpPr>
        <p:spPr>
          <a:xfrm>
            <a:off x="793907" y="2438399"/>
            <a:ext cx="6192109" cy="3632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mj-lt"/>
              <a:buAutoNum type="arabicPeriod" startAt="2"/>
            </a:pPr>
            <a:r>
              <a:rPr lang="en-GB" sz="1800" dirty="0" smtClean="0"/>
              <a:t>You can choose whether all items in a layer follow a uniform style, appear in sequence, each have individual styles or are styled according to a particular attribute from their data table. Just click the blue writing below the layer name and select one of the options under ‘Group places by’. </a:t>
            </a:r>
          </a:p>
          <a:p>
            <a:pPr marL="342900" indent="-342900">
              <a:lnSpc>
                <a:spcPct val="100000"/>
              </a:lnSpc>
              <a:spcAft>
                <a:spcPts val="600"/>
              </a:spcAft>
              <a:buFont typeface="+mj-lt"/>
              <a:buAutoNum type="arabicPeriod" startAt="2"/>
            </a:pPr>
            <a:r>
              <a:rPr lang="en-GB" sz="1800" dirty="0" smtClean="0"/>
              <a:t>Clicking on the blue writing also gives you the option to change whether individual markers on the map are labelled with their marker name or other piece of information, as shown here:</a:t>
            </a:r>
          </a:p>
          <a:p>
            <a:pPr marL="342900" indent="-342900">
              <a:lnSpc>
                <a:spcPct val="100000"/>
              </a:lnSpc>
              <a:spcAft>
                <a:spcPts val="600"/>
              </a:spcAft>
              <a:buFont typeface="+mj-lt"/>
              <a:buAutoNum type="arabicPeriod" startAt="2"/>
            </a:pPr>
            <a:endParaRPr lang="en-GB" sz="1800" dirty="0" smtClean="0"/>
          </a:p>
          <a:p>
            <a:pPr marL="0" indent="0">
              <a:lnSpc>
                <a:spcPct val="100000"/>
              </a:lnSpc>
              <a:spcAft>
                <a:spcPts val="600"/>
              </a:spcAft>
              <a:buNone/>
            </a:pPr>
            <a:endParaRPr lang="en-GB" sz="1800" dirty="0" smtClean="0"/>
          </a:p>
        </p:txBody>
      </p:sp>
      <p:sp>
        <p:nvSpPr>
          <p:cNvPr id="8" name="Oval 7"/>
          <p:cNvSpPr/>
          <p:nvPr/>
        </p:nvSpPr>
        <p:spPr>
          <a:xfrm>
            <a:off x="8318659" y="4607945"/>
            <a:ext cx="1545431" cy="37196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333899" y="3434465"/>
            <a:ext cx="1545431" cy="37196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19" t="25290" r="15032" b="24260"/>
          <a:stretch/>
        </p:blipFill>
        <p:spPr bwMode="auto">
          <a:xfrm>
            <a:off x="4276397" y="5257119"/>
            <a:ext cx="959629" cy="68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8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271" y="1988467"/>
            <a:ext cx="4594221" cy="391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4: Customising your </a:t>
            </a:r>
            <a:r>
              <a:rPr lang="en-GB" sz="3600" dirty="0"/>
              <a:t>map (cont.)</a:t>
            </a:r>
          </a:p>
        </p:txBody>
      </p:sp>
      <p:sp>
        <p:nvSpPr>
          <p:cNvPr id="6" name="Content Placeholder 6"/>
          <p:cNvSpPr txBox="1">
            <a:spLocks/>
          </p:cNvSpPr>
          <p:nvPr/>
        </p:nvSpPr>
        <p:spPr>
          <a:xfrm>
            <a:off x="793907" y="1959426"/>
            <a:ext cx="6303579" cy="4452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mj-lt"/>
              <a:buAutoNum type="arabicPeriod" startAt="4"/>
            </a:pPr>
            <a:r>
              <a:rPr lang="en-GB" sz="1800" dirty="0" smtClean="0"/>
              <a:t>Before sharing the map with others it is important to give your map a name and description and to make sure all layers and markers are clearly named.</a:t>
            </a:r>
          </a:p>
          <a:p>
            <a:pPr marL="363538" indent="0">
              <a:lnSpc>
                <a:spcPct val="100000"/>
              </a:lnSpc>
              <a:spcAft>
                <a:spcPts val="600"/>
              </a:spcAft>
              <a:buNone/>
            </a:pPr>
            <a:r>
              <a:rPr lang="en-GB" sz="1800" dirty="0" smtClean="0"/>
              <a:t>To change the map title and description click on the map title in the top-left corner.</a:t>
            </a:r>
          </a:p>
          <a:p>
            <a:pPr marL="363538" indent="0">
              <a:lnSpc>
                <a:spcPct val="100000"/>
              </a:lnSpc>
              <a:spcAft>
                <a:spcPts val="600"/>
              </a:spcAft>
              <a:buNone/>
            </a:pPr>
            <a:r>
              <a:rPr lang="en-GB" sz="1800" dirty="0" smtClean="0"/>
              <a:t>To change layer names click the menu button    to the right of the layer name and select ‘Rename this layer’.</a:t>
            </a:r>
          </a:p>
          <a:p>
            <a:pPr marL="363538" indent="0">
              <a:lnSpc>
                <a:spcPct val="100000"/>
              </a:lnSpc>
              <a:spcAft>
                <a:spcPts val="600"/>
              </a:spcAft>
              <a:buNone/>
            </a:pPr>
            <a:r>
              <a:rPr lang="en-GB" sz="1800" dirty="0" smtClean="0"/>
              <a:t>To edit individual markers click on them on the map and click the edit button      in the bottom-right of the window that pops up.</a:t>
            </a:r>
          </a:p>
        </p:txBody>
      </p:sp>
      <p:sp>
        <p:nvSpPr>
          <p:cNvPr id="12" name="Oval 11"/>
          <p:cNvSpPr/>
          <p:nvPr/>
        </p:nvSpPr>
        <p:spPr>
          <a:xfrm>
            <a:off x="7254814" y="2061037"/>
            <a:ext cx="1453751"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781148" y="2735952"/>
            <a:ext cx="472869"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788408" y="3338286"/>
            <a:ext cx="472869"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1009090" y="4673609"/>
            <a:ext cx="472869"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83476" t="70896" r="13829" b="26006"/>
          <a:stretch/>
        </p:blipFill>
        <p:spPr bwMode="auto">
          <a:xfrm>
            <a:off x="3870449" y="4821483"/>
            <a:ext cx="278642" cy="27306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2131" t="6956" r="-3" b="6956"/>
          <a:stretch/>
        </p:blipFill>
        <p:spPr bwMode="auto">
          <a:xfrm>
            <a:off x="5967729" y="3768330"/>
            <a:ext cx="168275" cy="310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335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Sharing your map with others</a:t>
            </a:r>
            <a:endParaRPr lang="en-GB" sz="3600" dirty="0"/>
          </a:p>
        </p:txBody>
      </p:sp>
      <p:sp>
        <p:nvSpPr>
          <p:cNvPr id="6" name="Content Placeholder 6"/>
          <p:cNvSpPr txBox="1">
            <a:spLocks/>
          </p:cNvSpPr>
          <p:nvPr/>
        </p:nvSpPr>
        <p:spPr>
          <a:xfrm>
            <a:off x="793907" y="2509988"/>
            <a:ext cx="6192109" cy="4111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mj-lt"/>
              <a:buAutoNum type="arabicPeriod"/>
            </a:pPr>
            <a:r>
              <a:rPr lang="en-GB" sz="1800" dirty="0" smtClean="0"/>
              <a:t>Before </a:t>
            </a:r>
            <a:r>
              <a:rPr lang="en-GB" sz="1800" dirty="0" smtClean="0"/>
              <a:t>sharing </a:t>
            </a:r>
            <a:r>
              <a:rPr lang="en-GB" sz="1800" dirty="0" smtClean="0"/>
              <a:t>your map </a:t>
            </a:r>
            <a:r>
              <a:rPr lang="en-GB" sz="1800" dirty="0" smtClean="0"/>
              <a:t>with others you should </a:t>
            </a:r>
            <a:r>
              <a:rPr lang="en-GB" sz="1800" dirty="0"/>
              <a:t>set the default view that people will see when they load the map. To do this adjust the pan and zoom of the map so that it is as you want people to see it, </a:t>
            </a:r>
            <a:r>
              <a:rPr lang="en-GB" sz="1800" dirty="0" smtClean="0"/>
              <a:t>click the menu button     to </a:t>
            </a:r>
            <a:r>
              <a:rPr lang="en-GB" sz="1800" dirty="0"/>
              <a:t>the right of the ‘Share’ button and on the following menu click ‘Set default view’.</a:t>
            </a:r>
          </a:p>
          <a:p>
            <a:pPr marL="0" indent="0">
              <a:lnSpc>
                <a:spcPct val="100000"/>
              </a:lnSpc>
              <a:spcAft>
                <a:spcPts val="600"/>
              </a:spcAft>
              <a:buNone/>
            </a:pPr>
            <a:endParaRPr lang="en-GB" sz="1800" dirty="0" smtClean="0"/>
          </a:p>
        </p:txBody>
      </p:sp>
      <p:pic>
        <p:nvPicPr>
          <p:cNvPr id="1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131" t="6956" r="-3" b="6956"/>
          <a:stretch/>
        </p:blipFill>
        <p:spPr bwMode="auto">
          <a:xfrm>
            <a:off x="2637789" y="3628725"/>
            <a:ext cx="168275" cy="310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0" t="13056" r="78642" b="40001"/>
          <a:stretch/>
        </p:blipFill>
        <p:spPr bwMode="auto">
          <a:xfrm>
            <a:off x="8082133" y="1834511"/>
            <a:ext cx="3326095" cy="441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8444992" y="4044472"/>
            <a:ext cx="2135923"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5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760970" y="1652587"/>
            <a:ext cx="4273868" cy="4534553"/>
            <a:chOff x="7760970" y="1652587"/>
            <a:chExt cx="4273868" cy="4534553"/>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970" y="1652587"/>
              <a:ext cx="4273868" cy="45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318660" y="3623310"/>
              <a:ext cx="606266"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44867" y="3766186"/>
              <a:ext cx="37765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Sharing your map with others</a:t>
            </a:r>
            <a:endParaRPr lang="en-GB" sz="3600" dirty="0"/>
          </a:p>
        </p:txBody>
      </p:sp>
      <p:sp>
        <p:nvSpPr>
          <p:cNvPr id="6" name="Content Placeholder 6"/>
          <p:cNvSpPr txBox="1">
            <a:spLocks/>
          </p:cNvSpPr>
          <p:nvPr/>
        </p:nvSpPr>
        <p:spPr>
          <a:xfrm>
            <a:off x="793907" y="2376622"/>
            <a:ext cx="6192109" cy="4111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You can allow your map to be </a:t>
            </a:r>
            <a:r>
              <a:rPr lang="en-GB" sz="1800" b="1" u="sng" dirty="0" smtClean="0"/>
              <a:t>viewed</a:t>
            </a:r>
            <a:r>
              <a:rPr lang="en-GB" sz="1800" dirty="0" smtClean="0"/>
              <a:t> by either:</a:t>
            </a:r>
          </a:p>
          <a:p>
            <a:pPr marL="800100" lvl="1" indent="-342900">
              <a:lnSpc>
                <a:spcPct val="100000"/>
              </a:lnSpc>
              <a:spcAft>
                <a:spcPts val="600"/>
              </a:spcAft>
              <a:buFont typeface="+mj-lt"/>
              <a:buAutoNum type="arabicPeriod"/>
            </a:pPr>
            <a:r>
              <a:rPr lang="en-GB" sz="1400" dirty="0"/>
              <a:t>Anyone with the link</a:t>
            </a:r>
          </a:p>
          <a:p>
            <a:pPr marL="800100" lvl="1" indent="-342900">
              <a:lnSpc>
                <a:spcPct val="100000"/>
              </a:lnSpc>
              <a:spcAft>
                <a:spcPts val="600"/>
              </a:spcAft>
              <a:buFont typeface="+mj-lt"/>
              <a:buAutoNum type="arabicPeriod"/>
            </a:pPr>
            <a:r>
              <a:rPr lang="en-GB" sz="1400" dirty="0" smtClean="0"/>
              <a:t>The general public</a:t>
            </a:r>
          </a:p>
          <a:p>
            <a:pPr marL="800100" lvl="1" indent="-342900">
              <a:lnSpc>
                <a:spcPct val="100000"/>
              </a:lnSpc>
              <a:spcAft>
                <a:spcPts val="600"/>
              </a:spcAft>
              <a:buFont typeface="+mj-lt"/>
              <a:buAutoNum type="arabicPeriod"/>
            </a:pPr>
            <a:r>
              <a:rPr lang="en-GB" sz="1400" dirty="0" smtClean="0"/>
              <a:t>Specified others with Google accounts</a:t>
            </a:r>
            <a:endParaRPr lang="en-GB" sz="1400" dirty="0" smtClean="0"/>
          </a:p>
          <a:p>
            <a:pPr marL="0" indent="0">
              <a:lnSpc>
                <a:spcPct val="100000"/>
              </a:lnSpc>
              <a:spcAft>
                <a:spcPts val="600"/>
              </a:spcAft>
              <a:buNone/>
            </a:pPr>
            <a:r>
              <a:rPr lang="en-GB" sz="1800" dirty="0" smtClean="0"/>
              <a:t>Or, if you want to, you can allow your map to be </a:t>
            </a:r>
            <a:r>
              <a:rPr lang="en-GB" sz="1800" b="1" u="sng" dirty="0" smtClean="0"/>
              <a:t>edited</a:t>
            </a:r>
            <a:r>
              <a:rPr lang="en-GB" sz="1800" dirty="0" smtClean="0"/>
              <a:t> by specific others with </a:t>
            </a:r>
            <a:r>
              <a:rPr lang="en-GB" sz="1800" dirty="0" smtClean="0"/>
              <a:t>Google accounts.</a:t>
            </a:r>
            <a:endParaRPr lang="en-GB" sz="1800" dirty="0" smtClean="0"/>
          </a:p>
        </p:txBody>
      </p:sp>
    </p:spTree>
    <p:extLst>
      <p:ext uri="{BB962C8B-B14F-4D97-AF65-F5344CB8AC3E}">
        <p14:creationId xmlns:p14="http://schemas.microsoft.com/office/powerpoint/2010/main" val="186525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0970" y="1652587"/>
            <a:ext cx="4273868" cy="4534553"/>
            <a:chOff x="7760970" y="1652587"/>
            <a:chExt cx="4273868" cy="4534553"/>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970" y="1652587"/>
              <a:ext cx="4273868" cy="45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18660" y="3623310"/>
              <a:ext cx="606266"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44867" y="3766186"/>
              <a:ext cx="37765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a:t>
            </a:r>
            <a:r>
              <a:rPr lang="en-GB" sz="3600" dirty="0"/>
              <a:t>Sharing your map with others (cont.)</a:t>
            </a:r>
          </a:p>
        </p:txBody>
      </p:sp>
      <p:sp>
        <p:nvSpPr>
          <p:cNvPr id="6" name="Content Placeholder 6"/>
          <p:cNvSpPr txBox="1">
            <a:spLocks/>
          </p:cNvSpPr>
          <p:nvPr/>
        </p:nvSpPr>
        <p:spPr>
          <a:xfrm>
            <a:off x="793907" y="1959426"/>
            <a:ext cx="6192109" cy="4452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a:t>To set it up so that </a:t>
            </a:r>
            <a:r>
              <a:rPr lang="en-GB" sz="1800" b="1" dirty="0"/>
              <a:t>anyone with the link </a:t>
            </a:r>
            <a:r>
              <a:rPr lang="en-GB" sz="1800" dirty="0"/>
              <a:t>to the map can access </a:t>
            </a:r>
            <a:r>
              <a:rPr lang="en-GB" sz="1800" dirty="0" smtClean="0"/>
              <a:t>it…</a:t>
            </a:r>
          </a:p>
          <a:p>
            <a:pPr marL="342900" indent="-342900">
              <a:lnSpc>
                <a:spcPct val="100000"/>
              </a:lnSpc>
              <a:spcAft>
                <a:spcPts val="600"/>
              </a:spcAft>
              <a:buFont typeface="+mj-lt"/>
              <a:buAutoNum type="arabicPeriod"/>
            </a:pPr>
            <a:r>
              <a:rPr lang="en-GB" sz="1800" dirty="0"/>
              <a:t>Click ‘Share’ just below the map name in the top-left of the page.</a:t>
            </a:r>
          </a:p>
          <a:p>
            <a:pPr marL="342900" indent="-342900">
              <a:lnSpc>
                <a:spcPct val="100000"/>
              </a:lnSpc>
              <a:spcAft>
                <a:spcPts val="600"/>
              </a:spcAft>
              <a:buFont typeface="+mj-lt"/>
              <a:buAutoNum type="arabicPeriod"/>
            </a:pPr>
            <a:r>
              <a:rPr lang="en-GB" sz="1800" dirty="0" smtClean="0"/>
              <a:t>Click </a:t>
            </a:r>
            <a:r>
              <a:rPr lang="en-GB" sz="1800" dirty="0"/>
              <a:t>‘Change…’ and </a:t>
            </a:r>
            <a:r>
              <a:rPr lang="en-GB" sz="1800" dirty="0" smtClean="0"/>
              <a:t>in the new box that appears select </a:t>
            </a:r>
            <a:r>
              <a:rPr lang="en-GB" sz="1800" dirty="0"/>
              <a:t>‘On – anyone with the link’. </a:t>
            </a:r>
            <a:endParaRPr lang="en-GB" sz="1800" dirty="0" smtClean="0"/>
          </a:p>
          <a:p>
            <a:pPr marL="342900" indent="-342900">
              <a:lnSpc>
                <a:spcPct val="100000"/>
              </a:lnSpc>
              <a:spcAft>
                <a:spcPts val="600"/>
              </a:spcAft>
              <a:buFont typeface="+mj-lt"/>
              <a:buAutoNum type="arabicPeriod"/>
            </a:pPr>
            <a:r>
              <a:rPr lang="en-GB" sz="1800" dirty="0" smtClean="0"/>
              <a:t>Then click the link at the top of the box and it will become highlighted. Press </a:t>
            </a:r>
            <a:r>
              <a:rPr lang="en-GB" sz="1800" dirty="0" err="1" smtClean="0"/>
              <a:t>Ctrl+C</a:t>
            </a:r>
            <a:r>
              <a:rPr lang="en-GB" sz="1800" dirty="0" smtClean="0"/>
              <a:t> to copy the link if you want to paste it into another document or email.</a:t>
            </a:r>
          </a:p>
          <a:p>
            <a:pPr marL="354013" indent="0">
              <a:lnSpc>
                <a:spcPct val="100000"/>
              </a:lnSpc>
              <a:spcAft>
                <a:spcPts val="600"/>
              </a:spcAft>
              <a:buNone/>
            </a:pPr>
            <a:r>
              <a:rPr lang="en-GB" sz="1800" dirty="0" smtClean="0"/>
              <a:t>Alternatively you can choose to share the link via Gmail, Google+, Facebook or Twitter.</a:t>
            </a:r>
            <a:endParaRPr lang="en-GB" sz="1800" dirty="0"/>
          </a:p>
          <a:p>
            <a:pPr marL="0" indent="0">
              <a:lnSpc>
                <a:spcPct val="100000"/>
              </a:lnSpc>
              <a:spcAft>
                <a:spcPts val="600"/>
              </a:spcAft>
              <a:buNone/>
            </a:pPr>
            <a:endParaRPr lang="en-GB" sz="1800" dirty="0" smtClean="0"/>
          </a:p>
        </p:txBody>
      </p:sp>
      <p:sp>
        <p:nvSpPr>
          <p:cNvPr id="8" name="Oval 7"/>
          <p:cNvSpPr/>
          <p:nvPr/>
        </p:nvSpPr>
        <p:spPr>
          <a:xfrm>
            <a:off x="10775157" y="3195847"/>
            <a:ext cx="1054893" cy="37196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907417" y="2251710"/>
            <a:ext cx="3980973" cy="308610"/>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397479" y="2526030"/>
            <a:ext cx="1855231" cy="37196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75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760970" y="1652587"/>
            <a:ext cx="4273868" cy="4534553"/>
            <a:chOff x="7760970" y="1652587"/>
            <a:chExt cx="4273868" cy="4534553"/>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970" y="1652587"/>
              <a:ext cx="4273868" cy="45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318660" y="3623310"/>
              <a:ext cx="606266"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44867" y="3766186"/>
              <a:ext cx="37765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Sharing your map with </a:t>
            </a:r>
            <a:r>
              <a:rPr lang="en-GB" sz="3600" dirty="0"/>
              <a:t>others (cont.)</a:t>
            </a:r>
          </a:p>
        </p:txBody>
      </p:sp>
      <p:sp>
        <p:nvSpPr>
          <p:cNvPr id="6" name="Content Placeholder 6"/>
          <p:cNvSpPr txBox="1">
            <a:spLocks/>
          </p:cNvSpPr>
          <p:nvPr/>
        </p:nvSpPr>
        <p:spPr>
          <a:xfrm>
            <a:off x="793907" y="1959426"/>
            <a:ext cx="6192109" cy="4452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To set it up so that </a:t>
            </a:r>
            <a:r>
              <a:rPr lang="en-GB" sz="1800" dirty="0" smtClean="0"/>
              <a:t>the </a:t>
            </a:r>
            <a:r>
              <a:rPr lang="en-GB" sz="1800" b="1" dirty="0" smtClean="0"/>
              <a:t>general public </a:t>
            </a:r>
            <a:r>
              <a:rPr lang="en-GB" sz="1800" dirty="0" smtClean="0"/>
              <a:t>can see the map and so that it can be shared on other websites…</a:t>
            </a:r>
          </a:p>
          <a:p>
            <a:pPr marL="342900" indent="-342900">
              <a:lnSpc>
                <a:spcPct val="100000"/>
              </a:lnSpc>
              <a:spcAft>
                <a:spcPts val="600"/>
              </a:spcAft>
              <a:buFont typeface="+mj-lt"/>
              <a:buAutoNum type="arabicPeriod"/>
            </a:pPr>
            <a:r>
              <a:rPr lang="en-GB" sz="1800" dirty="0" smtClean="0"/>
              <a:t>Click ‘Share’ and on the new box that appears click ‘Change…’.</a:t>
            </a:r>
          </a:p>
          <a:p>
            <a:pPr marL="342900" indent="-342900">
              <a:lnSpc>
                <a:spcPct val="100000"/>
              </a:lnSpc>
              <a:spcAft>
                <a:spcPts val="600"/>
              </a:spcAft>
              <a:buFont typeface="+mj-lt"/>
              <a:buAutoNum type="arabicPeriod"/>
            </a:pPr>
            <a:r>
              <a:rPr lang="en-GB" sz="1800" dirty="0" smtClean="0"/>
              <a:t>Then select ‘On – Public on the web’. Click ‘Save’.</a:t>
            </a:r>
          </a:p>
          <a:p>
            <a:pPr marL="342900" indent="-342900">
              <a:lnSpc>
                <a:spcPct val="100000"/>
              </a:lnSpc>
              <a:spcAft>
                <a:spcPts val="600"/>
              </a:spcAft>
              <a:buFont typeface="+mj-lt"/>
              <a:buAutoNum type="arabicPeriod"/>
            </a:pPr>
            <a:r>
              <a:rPr lang="en-GB" sz="1800" dirty="0" smtClean="0"/>
              <a:t>You can then copy and send the map link to anyone you want to send the map to or can share the link on Gmail, Google+, Facebook or Twitter via the buttons at the top of the box.</a:t>
            </a:r>
          </a:p>
        </p:txBody>
      </p:sp>
      <p:sp>
        <p:nvSpPr>
          <p:cNvPr id="5" name="Oval 4"/>
          <p:cNvSpPr/>
          <p:nvPr/>
        </p:nvSpPr>
        <p:spPr>
          <a:xfrm>
            <a:off x="10842171" y="3188129"/>
            <a:ext cx="885372"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89998" y="1959426"/>
            <a:ext cx="4097201" cy="972460"/>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6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Sharing your map with </a:t>
            </a:r>
            <a:r>
              <a:rPr lang="en-GB" sz="3600" dirty="0"/>
              <a:t>others (cont.)</a:t>
            </a:r>
          </a:p>
        </p:txBody>
      </p:sp>
      <p:sp>
        <p:nvSpPr>
          <p:cNvPr id="6" name="Content Placeholder 6"/>
          <p:cNvSpPr txBox="1">
            <a:spLocks/>
          </p:cNvSpPr>
          <p:nvPr/>
        </p:nvSpPr>
        <p:spPr>
          <a:xfrm>
            <a:off x="793907" y="1959426"/>
            <a:ext cx="6192109" cy="4452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mj-lt"/>
              <a:buAutoNum type="arabicPeriod" startAt="4"/>
            </a:pPr>
            <a:r>
              <a:rPr lang="en-GB" sz="1800" dirty="0" smtClean="0"/>
              <a:t>Google Maps gives you the option to embed your map onto your own website, but to do this you need to be able to access the back-end of your website. If you cannot do this then it is best to contact whoever manages your website and ask them to do it for you.</a:t>
            </a:r>
          </a:p>
          <a:p>
            <a:pPr marL="363538" indent="0">
              <a:lnSpc>
                <a:spcPct val="100000"/>
              </a:lnSpc>
              <a:spcAft>
                <a:spcPts val="600"/>
              </a:spcAft>
              <a:buNone/>
            </a:pPr>
            <a:r>
              <a:rPr lang="en-GB" sz="1800" dirty="0" smtClean="0"/>
              <a:t>By clicking the menu button    next to the ‘Share’ button and then selecting ‘Embed on my site’ you can access the HTML code that can be copied and then added to your website. </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0" t="13056" r="78642" b="40001"/>
          <a:stretch/>
        </p:blipFill>
        <p:spPr bwMode="auto">
          <a:xfrm>
            <a:off x="8082133" y="1834511"/>
            <a:ext cx="3326095" cy="441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8474020" y="4363780"/>
            <a:ext cx="2135923" cy="32432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31" t="6956" r="-3" b="6956"/>
          <a:stretch/>
        </p:blipFill>
        <p:spPr bwMode="auto">
          <a:xfrm>
            <a:off x="4170498" y="3557592"/>
            <a:ext cx="168275" cy="310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37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60970" y="1652587"/>
            <a:ext cx="4273868" cy="4534553"/>
            <a:chOff x="7760970" y="1652587"/>
            <a:chExt cx="4273868" cy="4534553"/>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970" y="1652587"/>
              <a:ext cx="4273868" cy="45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18660" y="3623310"/>
              <a:ext cx="606266"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44867" y="3766186"/>
              <a:ext cx="37765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5: Sharing your map with </a:t>
            </a:r>
            <a:r>
              <a:rPr lang="en-GB" sz="3600" dirty="0"/>
              <a:t>others (cont.)</a:t>
            </a:r>
          </a:p>
        </p:txBody>
      </p:sp>
      <p:sp>
        <p:nvSpPr>
          <p:cNvPr id="6" name="Content Placeholder 6"/>
          <p:cNvSpPr txBox="1">
            <a:spLocks/>
          </p:cNvSpPr>
          <p:nvPr/>
        </p:nvSpPr>
        <p:spPr>
          <a:xfrm>
            <a:off x="793907" y="1937657"/>
            <a:ext cx="6192109" cy="4133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To </a:t>
            </a:r>
            <a:r>
              <a:rPr lang="en-GB" sz="1800" dirty="0" smtClean="0"/>
              <a:t>allow </a:t>
            </a:r>
            <a:r>
              <a:rPr lang="en-GB" sz="1800" b="1" dirty="0" smtClean="0"/>
              <a:t>others with Google accounts </a:t>
            </a:r>
            <a:r>
              <a:rPr lang="en-GB" sz="1800" dirty="0" smtClean="0"/>
              <a:t>to access </a:t>
            </a:r>
            <a:r>
              <a:rPr lang="en-GB" sz="1800" dirty="0" smtClean="0"/>
              <a:t>and/or </a:t>
            </a:r>
            <a:r>
              <a:rPr lang="en-GB" sz="1800" dirty="0" smtClean="0"/>
              <a:t>add to the map…</a:t>
            </a:r>
          </a:p>
          <a:p>
            <a:pPr marL="342900" indent="-342900">
              <a:lnSpc>
                <a:spcPct val="100000"/>
              </a:lnSpc>
              <a:spcAft>
                <a:spcPts val="600"/>
              </a:spcAft>
              <a:buFont typeface="+mj-lt"/>
              <a:buAutoNum type="arabicPeriod"/>
            </a:pPr>
            <a:r>
              <a:rPr lang="en-GB" sz="1800" dirty="0" smtClean="0"/>
              <a:t>Click ‘Share’ just below the map name in the top-left of the page.</a:t>
            </a:r>
          </a:p>
          <a:p>
            <a:pPr marL="342900" indent="-342900">
              <a:lnSpc>
                <a:spcPct val="100000"/>
              </a:lnSpc>
              <a:spcAft>
                <a:spcPts val="600"/>
              </a:spcAft>
              <a:buFont typeface="+mj-lt"/>
              <a:buAutoNum type="arabicPeriod"/>
            </a:pPr>
            <a:r>
              <a:rPr lang="en-GB" sz="1800" dirty="0" smtClean="0"/>
              <a:t>Type in the Google email addresses (e.g. …@gmail.com or …@googlemail.com) of those you want to be able to edit the map and then click ‘Send’. For each one </a:t>
            </a:r>
            <a:r>
              <a:rPr lang="en-GB" sz="1800" dirty="0" smtClean="0"/>
              <a:t>choose whether they ‘Can view’ or </a:t>
            </a:r>
            <a:r>
              <a:rPr lang="en-GB" sz="1800" dirty="0" smtClean="0"/>
              <a:t>‘Can edit</a:t>
            </a:r>
            <a:r>
              <a:rPr lang="en-GB" sz="1800" dirty="0" smtClean="0"/>
              <a:t>’.</a:t>
            </a:r>
            <a:endParaRPr lang="en-GB" sz="1800" dirty="0" smtClean="0"/>
          </a:p>
          <a:p>
            <a:pPr marL="342900" indent="-342900">
              <a:lnSpc>
                <a:spcPct val="100000"/>
              </a:lnSpc>
              <a:spcAft>
                <a:spcPts val="600"/>
              </a:spcAft>
              <a:buFont typeface="+mj-lt"/>
              <a:buAutoNum type="arabicPeriod"/>
            </a:pPr>
            <a:r>
              <a:rPr lang="en-GB" sz="1800" dirty="0"/>
              <a:t>If you want to be the only person who can invite other people to view and edit the map then just tick the box which says ‘Prevent editors from changing access and adding new people’ at the bottom of the </a:t>
            </a:r>
            <a:r>
              <a:rPr lang="en-GB" sz="1800" dirty="0" smtClean="0"/>
              <a:t>window</a:t>
            </a:r>
          </a:p>
          <a:p>
            <a:pPr marL="0" indent="0">
              <a:lnSpc>
                <a:spcPct val="100000"/>
              </a:lnSpc>
              <a:spcAft>
                <a:spcPts val="600"/>
              </a:spcAft>
              <a:buNone/>
            </a:pPr>
            <a:endParaRPr lang="en-GB" sz="1800" dirty="0" smtClean="0"/>
          </a:p>
        </p:txBody>
      </p:sp>
      <p:sp>
        <p:nvSpPr>
          <p:cNvPr id="9" name="Oval 8"/>
          <p:cNvSpPr/>
          <p:nvPr/>
        </p:nvSpPr>
        <p:spPr>
          <a:xfrm>
            <a:off x="7849077" y="4572001"/>
            <a:ext cx="3980973" cy="662939"/>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90248" y="5223510"/>
            <a:ext cx="3153490" cy="560070"/>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66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28591" y="1763478"/>
            <a:ext cx="10766722" cy="424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None/>
            </a:pPr>
            <a:r>
              <a:rPr lang="en-GB" sz="1800" dirty="0" smtClean="0"/>
              <a:t>Click the map below to see an example of the sort of map it is possible to create…</a:t>
            </a:r>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92" y="2590799"/>
            <a:ext cx="6636275" cy="336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739034" y="785852"/>
            <a:ext cx="10709754" cy="825234"/>
          </a:xfrm>
        </p:spPr>
        <p:txBody>
          <a:bodyPr>
            <a:normAutofit/>
          </a:bodyPr>
          <a:lstStyle/>
          <a:p>
            <a:pPr algn="ctr"/>
            <a:r>
              <a:rPr lang="en-GB" sz="3600" dirty="0" smtClean="0"/>
              <a:t>Example map</a:t>
            </a:r>
            <a:endParaRPr lang="en-GB" sz="3600" dirty="0"/>
          </a:p>
        </p:txBody>
      </p:sp>
    </p:spTree>
    <p:extLst>
      <p:ext uri="{BB962C8B-B14F-4D97-AF65-F5344CB8AC3E}">
        <p14:creationId xmlns:p14="http://schemas.microsoft.com/office/powerpoint/2010/main" val="26814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292" y="809377"/>
            <a:ext cx="8871416" cy="1477877"/>
          </a:xfrm>
          <a:prstGeom prst="rect">
            <a:avLst/>
          </a:prstGeom>
        </p:spPr>
      </p:pic>
      <p:sp>
        <p:nvSpPr>
          <p:cNvPr id="6" name="Content Placeholder 5"/>
          <p:cNvSpPr>
            <a:spLocks noGrp="1"/>
          </p:cNvSpPr>
          <p:nvPr>
            <p:ph idx="1"/>
          </p:nvPr>
        </p:nvSpPr>
        <p:spPr>
          <a:xfrm>
            <a:off x="838200" y="2192590"/>
            <a:ext cx="10515600" cy="4102357"/>
          </a:xfrm>
        </p:spPr>
        <p:txBody>
          <a:bodyPr>
            <a:normAutofit/>
          </a:bodyPr>
          <a:lstStyle/>
          <a:p>
            <a:pPr marL="0" indent="0" algn="ctr">
              <a:buNone/>
            </a:pPr>
            <a:r>
              <a:rPr lang="en-GB" sz="5400" b="1" dirty="0" smtClean="0">
                <a:solidFill>
                  <a:srgbClr val="AF3794"/>
                </a:solidFill>
                <a:latin typeface="Trebuchet MS" panose="020B0603020202020204" pitchFamily="34" charset="0"/>
              </a:rPr>
              <a:t>mycommunity.org.uk</a:t>
            </a:r>
            <a:endParaRPr lang="en-GB" sz="3600" b="1" dirty="0" smtClean="0">
              <a:solidFill>
                <a:srgbClr val="AF3794"/>
              </a:solidFill>
              <a:latin typeface="Trebuchet MS" panose="020B0603020202020204" pitchFamily="34" charset="0"/>
            </a:endParaRPr>
          </a:p>
          <a:p>
            <a:pPr marL="0" indent="0" algn="ctr">
              <a:lnSpc>
                <a:spcPct val="120000"/>
              </a:lnSpc>
              <a:buNone/>
            </a:pPr>
            <a:endParaRPr lang="en-GB" sz="2400" dirty="0" smtClean="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a:t>
            </a:r>
            <a:r>
              <a:rPr lang="en-GB" sz="3600" dirty="0" err="1" smtClean="0">
                <a:solidFill>
                  <a:srgbClr val="AF3794"/>
                </a:solidFill>
                <a:latin typeface="Trebuchet MS" panose="020B0603020202020204" pitchFamily="34" charset="0"/>
              </a:rPr>
              <a:t>mycommunityhelp</a:t>
            </a:r>
            <a:endParaRPr lang="en-GB" sz="3600" dirty="0" smtClean="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a:t>
            </a:r>
            <a:r>
              <a:rPr lang="en-GB" sz="3600" dirty="0" err="1" smtClean="0">
                <a:solidFill>
                  <a:srgbClr val="AF3794"/>
                </a:solidFill>
                <a:latin typeface="Trebuchet MS" panose="020B0603020202020204" pitchFamily="34" charset="0"/>
              </a:rPr>
              <a:t>mycommunityhelp</a:t>
            </a:r>
            <a:endParaRPr lang="en-GB" sz="3600" dirty="0">
              <a:solidFill>
                <a:srgbClr val="AF3794"/>
              </a:solidFill>
              <a:latin typeface="Trebuchet MS" panose="020B0603020202020204" pitchFamily="34" charset="0"/>
            </a:endParaRPr>
          </a:p>
          <a:p>
            <a:pPr marL="0" indent="0" algn="ctr">
              <a:lnSpc>
                <a:spcPct val="120000"/>
              </a:lnSpc>
              <a:buNone/>
            </a:pPr>
            <a:r>
              <a:rPr lang="en-GB" sz="3600" dirty="0" smtClean="0">
                <a:solidFill>
                  <a:srgbClr val="AF3794"/>
                </a:solidFill>
                <a:latin typeface="Trebuchet MS" panose="020B0603020202020204" pitchFamily="34" charset="0"/>
              </a:rPr>
              <a:t>My Community Rights</a:t>
            </a:r>
          </a:p>
          <a:p>
            <a:pPr marL="0" indent="0" algn="ctr">
              <a:buNone/>
            </a:pPr>
            <a:endParaRPr lang="en-GB" sz="5400" dirty="0">
              <a:solidFill>
                <a:srgbClr val="AF3794"/>
              </a:solidFill>
              <a:latin typeface="Trebuchet MS" panose="020B0603020202020204" pitchFamily="34" charset="0"/>
            </a:endParaRPr>
          </a:p>
          <a:p>
            <a:pPr marL="0" indent="0" algn="ctr">
              <a:buNone/>
            </a:pPr>
            <a:endParaRPr lang="en-GB" sz="5400" dirty="0" smtClean="0">
              <a:solidFill>
                <a:srgbClr val="AF3794"/>
              </a:solidFill>
              <a:latin typeface="Trebuchet MS" panose="020B0603020202020204" pitchFamily="34" charset="0"/>
            </a:endParaRPr>
          </a:p>
          <a:p>
            <a:pPr marL="0" indent="0" algn="ctr">
              <a:buNone/>
            </a:pPr>
            <a:endParaRPr lang="en-GB" dirty="0"/>
          </a:p>
          <a:p>
            <a:pPr marL="0" indent="0" algn="ctr">
              <a:buNone/>
            </a:pPr>
            <a:endParaRPr lang="en-GB" dirty="0"/>
          </a:p>
        </p:txBody>
      </p:sp>
      <p:pic>
        <p:nvPicPr>
          <p:cNvPr id="1026" name="Picture 2" descr="http://www.apptentive.com/blog/wp-content/uploads/2015/04/Twitt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072" y="3709800"/>
            <a:ext cx="614830" cy="614830"/>
          </a:xfrm>
          <a:prstGeom prst="rect">
            <a:avLst/>
          </a:prstGeom>
          <a:noFill/>
        </p:spPr>
      </p:pic>
      <p:pic>
        <p:nvPicPr>
          <p:cNvPr id="1028" name="Picture 4" descr="https://fbcdn-sphotos-b-a.akamaihd.net/hphotos-ak-xap1/t31.0-8/1271084_10152203108461729_809245696_o.png?d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072" y="5287470"/>
            <a:ext cx="544534" cy="5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3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What can you achieve with online mapping? </a:t>
            </a:r>
            <a:endParaRPr lang="en-GB" sz="3600" dirty="0"/>
          </a:p>
        </p:txBody>
      </p:sp>
      <p:sp>
        <p:nvSpPr>
          <p:cNvPr id="6" name="Content Placeholder 6"/>
          <p:cNvSpPr txBox="1">
            <a:spLocks/>
          </p:cNvSpPr>
          <p:nvPr/>
        </p:nvSpPr>
        <p:spPr>
          <a:xfrm>
            <a:off x="685801" y="1862795"/>
            <a:ext cx="5676900" cy="419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smtClean="0"/>
              <a:t>Online maps can be a great way of sharing what’s going on in your community – you might want to create a map of local community groups, for example, or could show where all the local businesses are located.</a:t>
            </a:r>
          </a:p>
          <a:p>
            <a:pPr marL="0" indent="0">
              <a:lnSpc>
                <a:spcPct val="100000"/>
              </a:lnSpc>
              <a:spcAft>
                <a:spcPts val="600"/>
              </a:spcAft>
              <a:buNone/>
            </a:pPr>
            <a:r>
              <a:rPr lang="en-GB" sz="1800" dirty="0" smtClean="0"/>
              <a:t>Online maps could also help you consult with your community better, by allowing lots of different people to share what they like and don’t like about the area.</a:t>
            </a:r>
            <a:r>
              <a:rPr lang="en-GB" sz="1800" dirty="0" smtClean="0"/>
              <a:t> This enables you to better understand your area, which is crucial when developing your First Steps plan.</a:t>
            </a:r>
            <a:endParaRPr lang="en-GB" sz="1800" dirty="0" smtClean="0"/>
          </a:p>
          <a:p>
            <a:pPr marL="0" indent="0">
              <a:lnSpc>
                <a:spcPct val="100000"/>
              </a:lnSpc>
              <a:spcAft>
                <a:spcPts val="600"/>
              </a:spcAft>
              <a:buNone/>
            </a:pPr>
            <a:r>
              <a:rPr lang="en-GB" sz="1800" dirty="0" smtClean="0"/>
              <a:t>Click on the map to the right to see an example of what you can achieve.</a:t>
            </a:r>
            <a:endParaRPr lang="en-GB" sz="1800" dirty="0"/>
          </a:p>
        </p:txBody>
      </p:sp>
      <p:pic>
        <p:nvPicPr>
          <p:cNvPr id="8"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192"/>
          <a:stretch/>
        </p:blipFill>
        <p:spPr bwMode="auto">
          <a:xfrm>
            <a:off x="6687841" y="1862794"/>
            <a:ext cx="5003418" cy="374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8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What is a map made up of?</a:t>
            </a:r>
            <a:endParaRPr lang="en-GB" sz="3600" dirty="0"/>
          </a:p>
        </p:txBody>
      </p:sp>
      <p:pic>
        <p:nvPicPr>
          <p:cNvPr id="8"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192"/>
          <a:stretch/>
        </p:blipFill>
        <p:spPr bwMode="auto">
          <a:xfrm>
            <a:off x="3563638" y="1797480"/>
            <a:ext cx="5003418" cy="374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32"/>
          <p:cNvGrpSpPr/>
          <p:nvPr/>
        </p:nvGrpSpPr>
        <p:grpSpPr>
          <a:xfrm>
            <a:off x="555169" y="1692032"/>
            <a:ext cx="4665288" cy="2259477"/>
            <a:chOff x="555169" y="1692032"/>
            <a:chExt cx="4665288" cy="2259477"/>
          </a:xfrm>
        </p:grpSpPr>
        <p:sp>
          <p:nvSpPr>
            <p:cNvPr id="6" name="Content Placeholder 6"/>
            <p:cNvSpPr txBox="1">
              <a:spLocks/>
            </p:cNvSpPr>
            <p:nvPr/>
          </p:nvSpPr>
          <p:spPr>
            <a:xfrm>
              <a:off x="555169" y="1692032"/>
              <a:ext cx="2460171" cy="2259477"/>
            </a:xfrm>
            <a:prstGeom prst="rect">
              <a:avLst/>
            </a:prstGeom>
            <a:ln>
              <a:solidFill>
                <a:srgbClr val="AF3794"/>
              </a:solidFill>
            </a:ln>
          </p:spPr>
          <p:txBody>
            <a:bodyPr vert="horz" lIns="72000" tIns="72000" rIns="72000" bIns="7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b="1" u="sng" dirty="0" smtClean="0"/>
                <a:t>Layers</a:t>
              </a:r>
            </a:p>
            <a:p>
              <a:pPr marL="0" indent="0">
                <a:lnSpc>
                  <a:spcPct val="100000"/>
                </a:lnSpc>
                <a:spcBef>
                  <a:spcPts val="0"/>
                </a:spcBef>
                <a:buNone/>
              </a:pPr>
              <a:r>
                <a:rPr lang="en-GB" sz="1600" dirty="0"/>
                <a:t>Layers are used to </a:t>
              </a:r>
              <a:r>
                <a:rPr lang="en-GB" sz="1600" dirty="0" smtClean="0"/>
                <a:t>organise </a:t>
              </a:r>
              <a:r>
                <a:rPr lang="en-GB" sz="1600" dirty="0"/>
                <a:t>your markers, lines, and shapes and control what you see on your map. </a:t>
              </a:r>
              <a:r>
                <a:rPr lang="en-GB" sz="1600" dirty="0" smtClean="0"/>
                <a:t>You begin with one but can add more if you want to.</a:t>
              </a:r>
            </a:p>
          </p:txBody>
        </p:sp>
        <p:sp>
          <p:nvSpPr>
            <p:cNvPr id="5" name="Rounded Rectangle 4"/>
            <p:cNvSpPr/>
            <p:nvPr/>
          </p:nvSpPr>
          <p:spPr>
            <a:xfrm>
              <a:off x="3628954" y="2497592"/>
              <a:ext cx="1591503" cy="1257979"/>
            </a:xfrm>
            <a:prstGeom prst="roundRect">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a:stCxn id="6" idx="3"/>
            </p:cNvCxnSpPr>
            <p:nvPr/>
          </p:nvCxnSpPr>
          <p:spPr>
            <a:xfrm>
              <a:off x="3015340" y="2821771"/>
              <a:ext cx="635386" cy="304810"/>
            </a:xfrm>
            <a:prstGeom prst="line">
              <a:avLst/>
            </a:prstGeom>
            <a:ln w="38100">
              <a:solidFill>
                <a:srgbClr val="AF3794"/>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743830" y="1707665"/>
            <a:ext cx="3882110" cy="1963342"/>
            <a:chOff x="7743830" y="1707665"/>
            <a:chExt cx="3882110" cy="1963342"/>
          </a:xfrm>
        </p:grpSpPr>
        <p:sp>
          <p:nvSpPr>
            <p:cNvPr id="17" name="Oval 16"/>
            <p:cNvSpPr/>
            <p:nvPr/>
          </p:nvSpPr>
          <p:spPr>
            <a:xfrm>
              <a:off x="7743830" y="3126581"/>
              <a:ext cx="650690" cy="432288"/>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6"/>
            <p:cNvSpPr txBox="1">
              <a:spLocks/>
            </p:cNvSpPr>
            <p:nvPr/>
          </p:nvSpPr>
          <p:spPr>
            <a:xfrm>
              <a:off x="9165769" y="1707665"/>
              <a:ext cx="2460171" cy="1963342"/>
            </a:xfrm>
            <a:prstGeom prst="rect">
              <a:avLst/>
            </a:prstGeom>
            <a:ln>
              <a:solidFill>
                <a:srgbClr val="AF3794"/>
              </a:solidFill>
            </a:ln>
          </p:spPr>
          <p:txBody>
            <a:bodyPr vert="horz" lIns="72000" tIns="72000" rIns="72000" bIns="7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b="1" u="sng" dirty="0" smtClean="0"/>
                <a:t>Markers</a:t>
              </a:r>
            </a:p>
            <a:p>
              <a:pPr marL="0" indent="0">
                <a:lnSpc>
                  <a:spcPct val="100000"/>
                </a:lnSpc>
                <a:spcBef>
                  <a:spcPts val="0"/>
                </a:spcBef>
                <a:buNone/>
              </a:pPr>
              <a:r>
                <a:rPr lang="en-GB" sz="1600" dirty="0" smtClean="0"/>
                <a:t>Markers pin-point specific places on your map. If users click them then a balloon appears with information about that place.</a:t>
              </a:r>
            </a:p>
          </p:txBody>
        </p:sp>
        <p:cxnSp>
          <p:nvCxnSpPr>
            <p:cNvPr id="19" name="Straight Connector 18"/>
            <p:cNvCxnSpPr>
              <a:stCxn id="17" idx="7"/>
              <a:endCxn id="18" idx="1"/>
            </p:cNvCxnSpPr>
            <p:nvPr/>
          </p:nvCxnSpPr>
          <p:spPr>
            <a:xfrm flipV="1">
              <a:off x="8299229" y="2689336"/>
              <a:ext cx="866540" cy="500552"/>
            </a:xfrm>
            <a:prstGeom prst="line">
              <a:avLst/>
            </a:prstGeom>
            <a:ln w="38100">
              <a:solidFill>
                <a:srgbClr val="AF3794"/>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55168" y="4062751"/>
            <a:ext cx="5954487" cy="1568867"/>
            <a:chOff x="555168" y="4062751"/>
            <a:chExt cx="5954487" cy="1568867"/>
          </a:xfrm>
        </p:grpSpPr>
        <p:sp>
          <p:nvSpPr>
            <p:cNvPr id="23" name="Content Placeholder 6"/>
            <p:cNvSpPr txBox="1">
              <a:spLocks/>
            </p:cNvSpPr>
            <p:nvPr/>
          </p:nvSpPr>
          <p:spPr>
            <a:xfrm>
              <a:off x="555168" y="4190995"/>
              <a:ext cx="2460171" cy="1440623"/>
            </a:xfrm>
            <a:prstGeom prst="rect">
              <a:avLst/>
            </a:prstGeom>
            <a:ln>
              <a:solidFill>
                <a:srgbClr val="AF3794"/>
              </a:solidFill>
            </a:ln>
          </p:spPr>
          <p:txBody>
            <a:bodyPr vert="horz" lIns="72000" tIns="72000" rIns="72000" bIns="7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b="1" u="sng" dirty="0" smtClean="0"/>
                <a:t>Shapes</a:t>
              </a:r>
            </a:p>
            <a:p>
              <a:pPr marL="0" indent="0">
                <a:lnSpc>
                  <a:spcPct val="100000"/>
                </a:lnSpc>
                <a:spcBef>
                  <a:spcPts val="0"/>
                </a:spcBef>
                <a:spcAft>
                  <a:spcPts val="600"/>
                </a:spcAft>
                <a:buNone/>
              </a:pPr>
              <a:r>
                <a:rPr lang="en-GB" sz="1600" dirty="0" smtClean="0"/>
                <a:t>These act like markers but, rather than covering specific points, cover whole areas.</a:t>
              </a:r>
            </a:p>
          </p:txBody>
        </p:sp>
        <p:sp>
          <p:nvSpPr>
            <p:cNvPr id="24" name="Oval 23"/>
            <p:cNvSpPr/>
            <p:nvPr/>
          </p:nvSpPr>
          <p:spPr>
            <a:xfrm>
              <a:off x="4227744" y="4062751"/>
              <a:ext cx="2281911" cy="1216819"/>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a:stCxn id="23" idx="3"/>
              <a:endCxn id="24" idx="2"/>
            </p:cNvCxnSpPr>
            <p:nvPr/>
          </p:nvCxnSpPr>
          <p:spPr>
            <a:xfrm flipV="1">
              <a:off x="3015339" y="4671161"/>
              <a:ext cx="1212405" cy="240146"/>
            </a:xfrm>
            <a:prstGeom prst="line">
              <a:avLst/>
            </a:prstGeom>
            <a:ln w="38100">
              <a:solidFill>
                <a:srgbClr val="AF3794"/>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554834" y="3460895"/>
            <a:ext cx="5071106" cy="2170723"/>
            <a:chOff x="6554834" y="3460895"/>
            <a:chExt cx="5071106" cy="2170723"/>
          </a:xfrm>
        </p:grpSpPr>
        <p:sp>
          <p:nvSpPr>
            <p:cNvPr id="28" name="Content Placeholder 6"/>
            <p:cNvSpPr txBox="1">
              <a:spLocks/>
            </p:cNvSpPr>
            <p:nvPr/>
          </p:nvSpPr>
          <p:spPr>
            <a:xfrm>
              <a:off x="9165769" y="3929635"/>
              <a:ext cx="2460171" cy="1701983"/>
            </a:xfrm>
            <a:prstGeom prst="rect">
              <a:avLst/>
            </a:prstGeom>
            <a:ln>
              <a:solidFill>
                <a:srgbClr val="AF3794"/>
              </a:solidFill>
            </a:ln>
          </p:spPr>
          <p:txBody>
            <a:bodyPr vert="horz" lIns="72000" tIns="72000" rIns="72000" bIns="7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b="1" u="sng" dirty="0" smtClean="0"/>
                <a:t>The base map</a:t>
              </a:r>
            </a:p>
            <a:p>
              <a:pPr marL="0" indent="0">
                <a:lnSpc>
                  <a:spcPct val="100000"/>
                </a:lnSpc>
                <a:spcBef>
                  <a:spcPts val="0"/>
                </a:spcBef>
                <a:buNone/>
              </a:pPr>
              <a:r>
                <a:rPr lang="en-GB" sz="1600" dirty="0" smtClean="0"/>
                <a:t>Your base map is the style that you choose for your background map. There are nine to choose from in Google Maps.</a:t>
              </a:r>
            </a:p>
          </p:txBody>
        </p:sp>
        <p:sp>
          <p:nvSpPr>
            <p:cNvPr id="29" name="Oval 28"/>
            <p:cNvSpPr/>
            <p:nvPr/>
          </p:nvSpPr>
          <p:spPr>
            <a:xfrm>
              <a:off x="6554834" y="3460895"/>
              <a:ext cx="1054280" cy="632126"/>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a:stCxn id="29" idx="6"/>
              <a:endCxn id="28" idx="1"/>
            </p:cNvCxnSpPr>
            <p:nvPr/>
          </p:nvCxnSpPr>
          <p:spPr>
            <a:xfrm>
              <a:off x="7609114" y="3776958"/>
              <a:ext cx="1556655" cy="1003669"/>
            </a:xfrm>
            <a:prstGeom prst="line">
              <a:avLst/>
            </a:prstGeom>
            <a:ln w="38100">
              <a:solidFill>
                <a:srgbClr val="AF379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02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1: Setting up your map</a:t>
            </a:r>
            <a:endParaRPr lang="en-GB" sz="3600" dirty="0"/>
          </a:p>
        </p:txBody>
      </p:sp>
      <p:pic>
        <p:nvPicPr>
          <p:cNvPr id="5" name="Picture 4"/>
          <p:cNvPicPr/>
          <p:nvPr/>
        </p:nvPicPr>
        <p:blipFill>
          <a:blip r:embed="rId2"/>
          <a:stretch>
            <a:fillRect/>
          </a:stretch>
        </p:blipFill>
        <p:spPr>
          <a:xfrm>
            <a:off x="7372942" y="1968137"/>
            <a:ext cx="4375555" cy="3897085"/>
          </a:xfrm>
          <a:prstGeom prst="rect">
            <a:avLst/>
          </a:prstGeom>
        </p:spPr>
      </p:pic>
      <p:sp>
        <p:nvSpPr>
          <p:cNvPr id="6" name="Content Placeholder 6"/>
          <p:cNvSpPr txBox="1">
            <a:spLocks/>
          </p:cNvSpPr>
          <p:nvPr/>
        </p:nvSpPr>
        <p:spPr>
          <a:xfrm>
            <a:off x="793907" y="2127483"/>
            <a:ext cx="6192109" cy="3907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Arial" panose="020B0604020202020204" pitchFamily="34" charset="0"/>
              <a:buAutoNum type="arabicParenR"/>
            </a:pPr>
            <a:r>
              <a:rPr lang="en-GB" sz="1800" dirty="0" smtClean="0"/>
              <a:t>In your web browser go to </a:t>
            </a:r>
            <a:r>
              <a:rPr lang="en-GB" sz="1800" dirty="0" smtClean="0">
                <a:solidFill>
                  <a:srgbClr val="AC3783"/>
                </a:solidFill>
                <a:hlinkClick r:id="rId3"/>
              </a:rPr>
              <a:t>www.google.co.uk/maps</a:t>
            </a:r>
            <a:r>
              <a:rPr lang="en-GB" sz="1800" dirty="0" smtClean="0"/>
              <a:t>.</a:t>
            </a:r>
          </a:p>
          <a:p>
            <a:pPr marL="457200" indent="-457200">
              <a:lnSpc>
                <a:spcPct val="100000"/>
              </a:lnSpc>
              <a:spcAft>
                <a:spcPts val="1200"/>
              </a:spcAft>
              <a:buFont typeface="Arial" panose="020B0604020202020204" pitchFamily="34" charset="0"/>
              <a:buAutoNum type="arabicParenR"/>
            </a:pPr>
            <a:r>
              <a:rPr lang="en-GB" sz="1800" dirty="0" smtClean="0"/>
              <a:t>If you already have a Google Account sign in using the box in the top-right corner. </a:t>
            </a:r>
            <a:endParaRPr lang="en-GB" sz="1800" dirty="0" smtClean="0">
              <a:solidFill>
                <a:schemeClr val="bg1"/>
              </a:solidFill>
            </a:endParaRPr>
          </a:p>
          <a:p>
            <a:pPr marL="446088" indent="0">
              <a:lnSpc>
                <a:spcPct val="100000"/>
              </a:lnSpc>
              <a:spcAft>
                <a:spcPts val="1200"/>
              </a:spcAft>
              <a:buNone/>
            </a:pPr>
            <a:r>
              <a:rPr lang="en-GB" sz="1800" dirty="0" smtClean="0"/>
              <a:t>If not, click this box anyway and then register for an account by selecting ‘Create account’ on the following page. Once registered return to Google maps via the above link.</a:t>
            </a:r>
            <a:endParaRPr lang="en-GB" sz="1800" dirty="0"/>
          </a:p>
        </p:txBody>
      </p:sp>
      <p:sp>
        <p:nvSpPr>
          <p:cNvPr id="7" name="Oval 6"/>
          <p:cNvSpPr/>
          <p:nvPr/>
        </p:nvSpPr>
        <p:spPr>
          <a:xfrm>
            <a:off x="11007090" y="1897380"/>
            <a:ext cx="787127" cy="460206"/>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88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793907" y="2169665"/>
            <a:ext cx="6192109" cy="3888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arenR" startAt="3"/>
            </a:pPr>
            <a:r>
              <a:rPr lang="en-GB" sz="1800" dirty="0" smtClean="0"/>
              <a:t>Once signed in click the menu symbol     at the left of the search box to make a menu appear at the left-hand side of the screen.</a:t>
            </a:r>
            <a:endParaRPr lang="en-GB" sz="1800" dirty="0" smtClean="0">
              <a:solidFill>
                <a:srgbClr val="AC3783"/>
              </a:solidFill>
            </a:endParaRPr>
          </a:p>
          <a:p>
            <a:pPr marL="457200" indent="-457200">
              <a:lnSpc>
                <a:spcPct val="100000"/>
              </a:lnSpc>
              <a:spcAft>
                <a:spcPts val="1200"/>
              </a:spcAft>
              <a:buFont typeface="Arial" panose="020B0604020202020204" pitchFamily="34" charset="0"/>
              <a:buAutoNum type="arabicParenR" startAt="3"/>
            </a:pPr>
            <a:r>
              <a:rPr lang="en-GB" sz="1800" dirty="0" smtClean="0"/>
              <a:t>Click ‘My maps’ when the menu appears.</a:t>
            </a:r>
          </a:p>
          <a:p>
            <a:pPr marL="457200" indent="-457200">
              <a:lnSpc>
                <a:spcPct val="100000"/>
              </a:lnSpc>
              <a:spcAft>
                <a:spcPts val="1200"/>
              </a:spcAft>
              <a:buFont typeface="Arial" panose="020B0604020202020204" pitchFamily="34" charset="0"/>
              <a:buAutoNum type="arabicParenR" startAt="3"/>
            </a:pPr>
            <a:r>
              <a:rPr lang="en-GB" sz="1800" dirty="0" smtClean="0"/>
              <a:t>A box appears below the search bar – click ‘Create’ to set up a new map. </a:t>
            </a:r>
            <a:r>
              <a:rPr lang="en-GB" sz="1800" i="1" dirty="0" smtClean="0"/>
              <a:t>(This opens a new window.)</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93" t="7137" b="8864"/>
          <a:stretch/>
        </p:blipFill>
        <p:spPr bwMode="auto">
          <a:xfrm>
            <a:off x="5248269" y="2252662"/>
            <a:ext cx="230981" cy="200026"/>
          </a:xfrm>
          <a:prstGeom prst="rect">
            <a:avLst/>
          </a:prstGeom>
          <a:noFill/>
          <a:ln w="31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1: Setting up your map (cont.)</a:t>
            </a:r>
            <a:endParaRPr lang="en-GB" sz="3600" dirty="0"/>
          </a:p>
        </p:txBody>
      </p:sp>
      <p:pic>
        <p:nvPicPr>
          <p:cNvPr id="5" name="Picture 4"/>
          <p:cNvPicPr/>
          <p:nvPr/>
        </p:nvPicPr>
        <p:blipFill>
          <a:blip r:embed="rId3"/>
          <a:stretch>
            <a:fillRect/>
          </a:stretch>
        </p:blipFill>
        <p:spPr>
          <a:xfrm>
            <a:off x="7372942" y="1968137"/>
            <a:ext cx="4375555" cy="3897085"/>
          </a:xfrm>
          <a:prstGeom prst="rect">
            <a:avLst/>
          </a:prstGeom>
        </p:spPr>
      </p:pic>
      <p:pic>
        <p:nvPicPr>
          <p:cNvPr id="8" name="Picture 7"/>
          <p:cNvPicPr/>
          <p:nvPr/>
        </p:nvPicPr>
        <p:blipFill rotWithShape="1">
          <a:blip r:embed="rId4"/>
          <a:srcRect l="4063" t="41795" r="19239"/>
          <a:stretch/>
        </p:blipFill>
        <p:spPr>
          <a:xfrm>
            <a:off x="7553805" y="2268390"/>
            <a:ext cx="2454589" cy="401288"/>
          </a:xfrm>
          <a:prstGeom prst="rect">
            <a:avLst/>
          </a:prstGeom>
        </p:spPr>
      </p:pic>
      <p:sp>
        <p:nvSpPr>
          <p:cNvPr id="7" name="Oval 6"/>
          <p:cNvSpPr/>
          <p:nvPr/>
        </p:nvSpPr>
        <p:spPr>
          <a:xfrm>
            <a:off x="9292590" y="2268390"/>
            <a:ext cx="880110" cy="39802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235190" y="2016034"/>
            <a:ext cx="880110"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8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xit" presetSubtype="0" fill="hold" grpId="1"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 r="1459"/>
          <a:stretch/>
        </p:blipFill>
        <p:spPr bwMode="auto">
          <a:xfrm>
            <a:off x="7039484" y="2071006"/>
            <a:ext cx="4858602" cy="347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1: Setting up your </a:t>
            </a:r>
            <a:r>
              <a:rPr lang="en-GB" sz="3600" dirty="0"/>
              <a:t>map (cont.)</a:t>
            </a:r>
          </a:p>
        </p:txBody>
      </p:sp>
      <p:sp>
        <p:nvSpPr>
          <p:cNvPr id="6" name="Content Placeholder 6"/>
          <p:cNvSpPr txBox="1">
            <a:spLocks/>
          </p:cNvSpPr>
          <p:nvPr/>
        </p:nvSpPr>
        <p:spPr>
          <a:xfrm>
            <a:off x="657225" y="2259861"/>
            <a:ext cx="6328791" cy="3775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The </a:t>
            </a:r>
            <a:r>
              <a:rPr lang="en-GB" sz="1800" dirty="0" smtClean="0"/>
              <a:t>box in the top-left of the window is where you change the map settings, such as the name and description of the map and who is able to view and edit it. This box also allows you to add new layers and change the ‘base map’.</a:t>
            </a:r>
          </a:p>
          <a:p>
            <a:pPr marL="0" indent="0">
              <a:lnSpc>
                <a:spcPct val="100000"/>
              </a:lnSpc>
              <a:spcAft>
                <a:spcPts val="1200"/>
              </a:spcAft>
              <a:buNone/>
            </a:pPr>
            <a:r>
              <a:rPr lang="en-GB" sz="1800" dirty="0" smtClean="0"/>
              <a:t>The search bar along the top of the window allows you to search for places or postcodes. Just type a place name or postcode in the box and hit the Enter key on your keyboard.</a:t>
            </a:r>
          </a:p>
        </p:txBody>
      </p:sp>
      <p:sp>
        <p:nvSpPr>
          <p:cNvPr id="11" name="Rounded Rectangle 10"/>
          <p:cNvSpPr/>
          <p:nvPr/>
        </p:nvSpPr>
        <p:spPr>
          <a:xfrm>
            <a:off x="7039484" y="2138363"/>
            <a:ext cx="1591503" cy="1607887"/>
          </a:xfrm>
          <a:prstGeom prst="roundRect">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758238" y="2138362"/>
            <a:ext cx="2527652" cy="242999"/>
          </a:xfrm>
          <a:prstGeom prst="roundRect">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5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1: Setting up your </a:t>
            </a:r>
            <a:r>
              <a:rPr lang="en-GB" sz="3600" dirty="0"/>
              <a:t>map (cont.)</a:t>
            </a:r>
          </a:p>
        </p:txBody>
      </p:sp>
      <p:sp>
        <p:nvSpPr>
          <p:cNvPr id="6" name="Content Placeholder 6"/>
          <p:cNvSpPr txBox="1">
            <a:spLocks/>
          </p:cNvSpPr>
          <p:nvPr/>
        </p:nvSpPr>
        <p:spPr>
          <a:xfrm>
            <a:off x="657225" y="2168162"/>
            <a:ext cx="6328791"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Navigate around the map using the zoom buttons           at the bottom-right of the window and the hand symbol   below the search bar. Alternatively, use the arrow and plus or minus keys on your keyboard to move around.</a:t>
            </a:r>
          </a:p>
          <a:p>
            <a:pPr marL="0" indent="0">
              <a:lnSpc>
                <a:spcPct val="100000"/>
              </a:lnSpc>
              <a:spcAft>
                <a:spcPts val="1200"/>
              </a:spcAft>
              <a:buNone/>
            </a:pPr>
            <a:r>
              <a:rPr lang="en-GB" sz="1800" dirty="0" smtClean="0"/>
              <a:t>If you make a mistake when editing the map just use the undo and redo keys           located below the search bar.</a:t>
            </a:r>
          </a:p>
        </p:txBody>
      </p:sp>
      <p:sp>
        <p:nvSpPr>
          <p:cNvPr id="8" name="Oval 7"/>
          <p:cNvSpPr/>
          <p:nvPr/>
        </p:nvSpPr>
        <p:spPr>
          <a:xfrm>
            <a:off x="8797289" y="2333534"/>
            <a:ext cx="337183"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134473" y="2338297"/>
            <a:ext cx="233364"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133" t="15405" r="38390" b="16716"/>
          <a:stretch/>
        </p:blipFill>
        <p:spPr bwMode="auto">
          <a:xfrm>
            <a:off x="2815772" y="3871696"/>
            <a:ext cx="609600" cy="28663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798" t="7338" r="12979" b="50881"/>
          <a:stretch/>
        </p:blipFill>
        <p:spPr bwMode="auto">
          <a:xfrm>
            <a:off x="5825487" y="2168162"/>
            <a:ext cx="278235" cy="27976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798" t="49601" r="12979" b="9100"/>
          <a:stretch/>
        </p:blipFill>
        <p:spPr bwMode="auto">
          <a:xfrm>
            <a:off x="6141557" y="2168162"/>
            <a:ext cx="281483" cy="27976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70780" t="23749" r="5020" b="16238"/>
          <a:stretch/>
        </p:blipFill>
        <p:spPr bwMode="auto">
          <a:xfrm>
            <a:off x="6282297" y="2508647"/>
            <a:ext cx="254233" cy="25101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r="1459"/>
          <a:stretch/>
        </p:blipFill>
        <p:spPr bwMode="auto">
          <a:xfrm>
            <a:off x="7039484" y="2071006"/>
            <a:ext cx="4858602" cy="347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1613062" y="4926564"/>
            <a:ext cx="295910" cy="536666"/>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3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 r="1459"/>
          <a:stretch/>
        </p:blipFill>
        <p:spPr bwMode="auto">
          <a:xfrm>
            <a:off x="7039484" y="2071006"/>
            <a:ext cx="4858602" cy="347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9034" y="785852"/>
            <a:ext cx="10709754" cy="825234"/>
          </a:xfrm>
        </p:spPr>
        <p:txBody>
          <a:bodyPr>
            <a:normAutofit/>
          </a:bodyPr>
          <a:lstStyle/>
          <a:p>
            <a:pPr algn="ctr"/>
            <a:r>
              <a:rPr lang="en-GB" sz="3600" dirty="0" smtClean="0"/>
              <a:t>Step 1: Setting up your </a:t>
            </a:r>
            <a:r>
              <a:rPr lang="en-GB" sz="3600" dirty="0"/>
              <a:t>map (cont.)</a:t>
            </a:r>
          </a:p>
        </p:txBody>
      </p:sp>
      <p:sp>
        <p:nvSpPr>
          <p:cNvPr id="6" name="Content Placeholder 6"/>
          <p:cNvSpPr txBox="1">
            <a:spLocks/>
          </p:cNvSpPr>
          <p:nvPr/>
        </p:nvSpPr>
        <p:spPr>
          <a:xfrm>
            <a:off x="793907" y="1910987"/>
            <a:ext cx="6192109" cy="412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1800" dirty="0" smtClean="0"/>
              <a:t>To finish setting up your map…</a:t>
            </a:r>
            <a:endParaRPr lang="en-GB" sz="1800" dirty="0" smtClean="0">
              <a:solidFill>
                <a:srgbClr val="AC3783"/>
              </a:solidFill>
            </a:endParaRPr>
          </a:p>
          <a:p>
            <a:pPr marL="457200" indent="-457200">
              <a:lnSpc>
                <a:spcPct val="100000"/>
              </a:lnSpc>
              <a:spcAft>
                <a:spcPts val="1200"/>
              </a:spcAft>
              <a:buFont typeface="Arial" panose="020B0604020202020204" pitchFamily="34" charset="0"/>
              <a:buAutoNum type="arabicParenR" startAt="6"/>
            </a:pPr>
            <a:r>
              <a:rPr lang="en-GB" sz="1800" dirty="0" smtClean="0"/>
              <a:t>Click on ‘Untitled map’ to give your map a name and description.</a:t>
            </a:r>
          </a:p>
          <a:p>
            <a:pPr marL="457200" indent="-457200">
              <a:lnSpc>
                <a:spcPct val="100000"/>
              </a:lnSpc>
              <a:spcAft>
                <a:spcPts val="1200"/>
              </a:spcAft>
              <a:buFont typeface="Arial" panose="020B0604020202020204" pitchFamily="34" charset="0"/>
              <a:buAutoNum type="arabicParenR" startAt="6"/>
            </a:pPr>
            <a:r>
              <a:rPr lang="en-GB" sz="1800" dirty="0" smtClean="0"/>
              <a:t>Click on ‘Base map’ to choose the style you want for your map from the selection shown below. Bear in mind that the different base maps have different levels of information; for example, some do not contain details such as street names.</a:t>
            </a:r>
            <a:endParaRPr lang="en-GB" sz="1800" i="1" dirty="0" smtClean="0"/>
          </a:p>
        </p:txBody>
      </p:sp>
      <p:sp>
        <p:nvSpPr>
          <p:cNvPr id="9" name="Oval 8"/>
          <p:cNvSpPr/>
          <p:nvPr/>
        </p:nvSpPr>
        <p:spPr>
          <a:xfrm>
            <a:off x="6983730" y="2187484"/>
            <a:ext cx="880110"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56120" y="3509008"/>
            <a:ext cx="880110" cy="261542"/>
          </a:xfrm>
          <a:prstGeom prst="ellipse">
            <a:avLst/>
          </a:prstGeom>
          <a:noFill/>
          <a:ln w="38100">
            <a:solidFill>
              <a:srgbClr val="AF3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710" b="33645"/>
          <a:stretch/>
        </p:blipFill>
        <p:spPr bwMode="auto">
          <a:xfrm>
            <a:off x="3065273" y="4951889"/>
            <a:ext cx="1716180" cy="56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67933"/>
          <a:stretch/>
        </p:blipFill>
        <p:spPr bwMode="auto">
          <a:xfrm>
            <a:off x="1349093" y="4965246"/>
            <a:ext cx="1716180" cy="54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66144"/>
          <a:stretch/>
        </p:blipFill>
        <p:spPr bwMode="auto">
          <a:xfrm>
            <a:off x="4781453" y="4954360"/>
            <a:ext cx="1716180" cy="57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2644</TotalTime>
  <Words>2526</Words>
  <Application>Microsoft Office PowerPoint</Application>
  <PresentationFormat>Custom</PresentationFormat>
  <Paragraphs>131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Mapping local community assets online</vt:lpstr>
      <vt:lpstr>What’s in this presentation? </vt:lpstr>
      <vt:lpstr>What can you achieve with online mapping? </vt:lpstr>
      <vt:lpstr>What is a map made up of?</vt:lpstr>
      <vt:lpstr>Step 1: Setting up your map</vt:lpstr>
      <vt:lpstr>Step 1: Setting up your map (cont.)</vt:lpstr>
      <vt:lpstr>Step 1: Setting up your map (cont.)</vt:lpstr>
      <vt:lpstr>Step 1: Setting up your map (cont.)</vt:lpstr>
      <vt:lpstr>Step 1: Setting up your map (cont.)</vt:lpstr>
      <vt:lpstr>Step 2: Adding markers to your map</vt:lpstr>
      <vt:lpstr>Step 2: Adding markers to your map (cont.)</vt:lpstr>
      <vt:lpstr>Step 2: Adding markers to your map (cont.)</vt:lpstr>
      <vt:lpstr>Step 2: Adding markers to your map (cont.)</vt:lpstr>
      <vt:lpstr>Step 2: Adding markers to your map (cont.)</vt:lpstr>
      <vt:lpstr>Step 2: Adding markers to your map (cont.)</vt:lpstr>
      <vt:lpstr>Step 2: Adding markers to your map (cont.)</vt:lpstr>
      <vt:lpstr>Step 3: Adding shapes to your map</vt:lpstr>
      <vt:lpstr>Step 3: Adding shapes to your map (cont.)</vt:lpstr>
      <vt:lpstr>Step 4: Customising your map</vt:lpstr>
      <vt:lpstr>Step 4: Customising your map (cont.)</vt:lpstr>
      <vt:lpstr>Step 4: Customising your map (cont.)</vt:lpstr>
      <vt:lpstr>Step 5: Sharing your map with others</vt:lpstr>
      <vt:lpstr>Step 5: Sharing your map with others</vt:lpstr>
      <vt:lpstr>Step 5: Sharing your map with others (cont.)</vt:lpstr>
      <vt:lpstr>Step 5: Sharing your map with others (cont.)</vt:lpstr>
      <vt:lpstr>Step 5: Sharing your map with others (cont.)</vt:lpstr>
      <vt:lpstr>Step 5: Sharing your map with others (cont.)</vt:lpstr>
      <vt:lpstr>Example map</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Speidel</dc:creator>
  <cp:lastModifiedBy>Jamie Evans</cp:lastModifiedBy>
  <cp:revision>224</cp:revision>
  <dcterms:created xsi:type="dcterms:W3CDTF">2015-04-27T14:35:15Z</dcterms:created>
  <dcterms:modified xsi:type="dcterms:W3CDTF">2015-08-20T15:51:16Z</dcterms:modified>
</cp:coreProperties>
</file>